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80" r:id="rId4"/>
    <p:sldId id="281" r:id="rId5"/>
    <p:sldId id="282" r:id="rId6"/>
    <p:sldId id="258" r:id="rId7"/>
    <p:sldId id="259" r:id="rId8"/>
    <p:sldId id="283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9" r:id="rId18"/>
    <p:sldId id="273" r:id="rId19"/>
    <p:sldId id="274" r:id="rId20"/>
    <p:sldId id="269" r:id="rId21"/>
    <p:sldId id="270" r:id="rId22"/>
    <p:sldId id="275" r:id="rId23"/>
    <p:sldId id="271" r:id="rId24"/>
    <p:sldId id="284" r:id="rId25"/>
    <p:sldId id="272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53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37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95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96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13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19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2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09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33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63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50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3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7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montazer-smola.hr/" TargetMode="External"/><Relationship Id="rId13" Type="http://schemas.openxmlformats.org/officeDocument/2006/relationships/hyperlink" Target="http://turbomehanika.hr/" TargetMode="External"/><Relationship Id="rId3" Type="http://schemas.openxmlformats.org/officeDocument/2006/relationships/hyperlink" Target="http://www.almos.hr/index.html" TargetMode="External"/><Relationship Id="rId7" Type="http://schemas.openxmlformats.org/officeDocument/2006/relationships/hyperlink" Target="https://www.messer.hr/" TargetMode="External"/><Relationship Id="rId12" Type="http://schemas.openxmlformats.org/officeDocument/2006/relationships/hyperlink" Target="http://www.smit-electronic.hr/" TargetMode="External"/><Relationship Id="rId2" Type="http://schemas.openxmlformats.org/officeDocument/2006/relationships/hyperlink" Target="https://www.agrivi.com/h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likpar.hr/" TargetMode="External"/><Relationship Id="rId11" Type="http://schemas.openxmlformats.org/officeDocument/2006/relationships/hyperlink" Target="https://selk.hr/" TargetMode="External"/><Relationship Id="rId5" Type="http://schemas.openxmlformats.org/officeDocument/2006/relationships/hyperlink" Target="http://www.hidraulika-kutina.hr/" TargetMode="External"/><Relationship Id="rId10" Type="http://schemas.openxmlformats.org/officeDocument/2006/relationships/hyperlink" Target="https://petrokemija.hr/" TargetMode="External"/><Relationship Id="rId4" Type="http://schemas.openxmlformats.org/officeDocument/2006/relationships/hyperlink" Target="https://www.cjevomont.hr/" TargetMode="External"/><Relationship Id="rId9" Type="http://schemas.openxmlformats.org/officeDocument/2006/relationships/hyperlink" Target="http://omniaspect.hr/" TargetMode="External"/><Relationship Id="rId14" Type="http://schemas.openxmlformats.org/officeDocument/2006/relationships/hyperlink" Target="https://www.ziegler.hr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Autocesta_A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84556E4-4F30-4FD9-8392-80A8FAA9B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" y="0"/>
            <a:ext cx="12192000" cy="68580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2D92A843-3FA1-4DFF-99F6-47FA457D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14761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60000"/>
                </a:schemeClr>
              </a:gs>
              <a:gs pos="0">
                <a:schemeClr val="accent2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CAA8F8D-AF3B-4263-858E-8E6A72A3C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59" y="1377146"/>
            <a:ext cx="3672965" cy="3626217"/>
          </a:xfrm>
        </p:spPr>
        <p:txBody>
          <a:bodyPr anchor="b">
            <a:normAutofit/>
          </a:bodyPr>
          <a:lstStyle/>
          <a:p>
            <a:pPr algn="r"/>
            <a:r>
              <a:rPr lang="hr-HR" sz="2400" dirty="0">
                <a:solidFill>
                  <a:schemeClr val="bg1"/>
                </a:solidFill>
              </a:rPr>
              <a:t>Kamionski terminal u industrijsko –logističkoj zoni Kutina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760A705-F61B-4109-A7D2-C09631737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159" y="5170453"/>
            <a:ext cx="3672963" cy="990197"/>
          </a:xfrm>
        </p:spPr>
        <p:txBody>
          <a:bodyPr>
            <a:norm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</a:rPr>
              <a:t>PREZENTACIJA PROJEKTA</a:t>
            </a:r>
          </a:p>
        </p:txBody>
      </p:sp>
      <p:sp>
        <p:nvSpPr>
          <p:cNvPr id="13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6" y="81500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6" y="104429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968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354D27-DE3C-4824-A0DA-F33F46489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0D26869-25B5-440A-9ECC-D9ADA29DD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6619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E80BAE-A5C6-4463-9AAB-08376F2E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C653801-DB5A-4D6D-A618-03D8C32C6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55"/>
            <a:ext cx="12254144" cy="6892956"/>
          </a:xfrm>
        </p:spPr>
      </p:pic>
    </p:spTree>
    <p:extLst>
      <p:ext uri="{BB962C8B-B14F-4D97-AF65-F5344CB8AC3E}">
        <p14:creationId xmlns:p14="http://schemas.microsoft.com/office/powerpoint/2010/main" val="651471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35D803-D0D8-4BC3-BBBC-BF109D0E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C4D4533-BBEB-4481-BDF5-D8EBF0B4A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"/>
            <a:ext cx="12403036" cy="6976708"/>
          </a:xfrm>
        </p:spPr>
      </p:pic>
    </p:spTree>
    <p:extLst>
      <p:ext uri="{BB962C8B-B14F-4D97-AF65-F5344CB8AC3E}">
        <p14:creationId xmlns:p14="http://schemas.microsoft.com/office/powerpoint/2010/main" val="2329110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145439-B417-4E6E-84D4-1448032D9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OPIS POTENCIJALNOG ULAGANJA-FAZA 1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1022EB4-C92A-4E7E-A896-D802EF62F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601287" cy="42200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r-HR" sz="2400" dirty="0"/>
          </a:p>
          <a:p>
            <a:r>
              <a:rPr lang="hr-HR" sz="2400" dirty="0"/>
              <a:t>Izgradnja parkirališnog terminala- 80-100 parkirnih mjesta sa dodatnim sadržajima za vozače</a:t>
            </a:r>
          </a:p>
          <a:p>
            <a:r>
              <a:rPr lang="hr-HR" sz="2400" dirty="0"/>
              <a:t>Mogućnost plaćanja po satu, danu ili mjesečni najam mjesta</a:t>
            </a:r>
          </a:p>
          <a:p>
            <a:r>
              <a:rPr lang="hr-HR" sz="2400" dirty="0"/>
              <a:t>Odvojen parking za kamione koji prevoze opasne tvari</a:t>
            </a:r>
          </a:p>
          <a:p>
            <a:r>
              <a:rPr lang="hr-HR" sz="2400" dirty="0"/>
              <a:t>Ograđeni i čuvani parking (CCTV)- pametan videonadzor-emitiranje uživo vlasniku poduzeća u slučaju mjesečnog najma</a:t>
            </a:r>
          </a:p>
          <a:p>
            <a:r>
              <a:rPr lang="hr-HR" sz="2400" dirty="0"/>
              <a:t>Mogućnost izgradnje „pametnog parkinga”- senzori i kamere na rasvjetnim tijelima koji očitavaju popunjenost parkirnih mjesta, besplatan </a:t>
            </a:r>
            <a:r>
              <a:rPr lang="hr-HR" sz="2400" dirty="0" err="1"/>
              <a:t>wi-fi</a:t>
            </a:r>
            <a:r>
              <a:rPr lang="hr-HR" sz="2400" dirty="0"/>
              <a:t>, analiziraju statističke podatke itd.- projekt prilagođen „smart </a:t>
            </a:r>
            <a:r>
              <a:rPr lang="hr-HR" sz="2400" dirty="0" err="1"/>
              <a:t>city</a:t>
            </a:r>
            <a:r>
              <a:rPr lang="hr-HR" sz="2400" dirty="0"/>
              <a:t>” standardima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399B40-7BFC-470E-9690-E85BC0E31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487" y="4048788"/>
            <a:ext cx="4832670" cy="261253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3734C1C-B2D8-471F-84D4-E90DD4572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011" y="1238619"/>
            <a:ext cx="4117175" cy="27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3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A84AF0-4ED3-40D8-8358-E03F1208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DODATNI SADRŽAJI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FA1155-1067-469E-BEFF-B7F5A9776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70"/>
            <a:ext cx="6787718" cy="5010305"/>
          </a:xfrm>
        </p:spPr>
        <p:txBody>
          <a:bodyPr>
            <a:normAutofit fontScale="92500" lnSpcReduction="10000"/>
          </a:bodyPr>
          <a:lstStyle/>
          <a:p>
            <a:r>
              <a:rPr lang="hr-HR" sz="2600" dirty="0"/>
              <a:t>Benzinska pumpa</a:t>
            </a:r>
          </a:p>
          <a:p>
            <a:r>
              <a:rPr lang="hr-HR" sz="2600" dirty="0"/>
              <a:t>Restoran+ smještaj</a:t>
            </a:r>
          </a:p>
          <a:p>
            <a:r>
              <a:rPr lang="hr-HR" sz="2600" dirty="0"/>
              <a:t>Praonica rublja</a:t>
            </a:r>
          </a:p>
          <a:p>
            <a:r>
              <a:rPr lang="hr-HR" sz="2600" dirty="0"/>
              <a:t>Sanitarni čvor</a:t>
            </a:r>
          </a:p>
          <a:p>
            <a:r>
              <a:rPr lang="hr-HR" sz="2600" dirty="0"/>
              <a:t>Praonica za kamione</a:t>
            </a:r>
          </a:p>
          <a:p>
            <a:r>
              <a:rPr lang="hr-HR" sz="2600" dirty="0"/>
              <a:t>Špediterski ured</a:t>
            </a:r>
          </a:p>
          <a:p>
            <a:r>
              <a:rPr lang="hr-HR" sz="2600" dirty="0"/>
              <a:t>Servis kamiona</a:t>
            </a:r>
          </a:p>
          <a:p>
            <a:r>
              <a:rPr lang="hr-HR" sz="2600" dirty="0"/>
              <a:t>Stanica za dezinfekciju vozila*</a:t>
            </a:r>
          </a:p>
          <a:p>
            <a:r>
              <a:rPr lang="hr-HR" sz="2600" b="1" dirty="0"/>
              <a:t>Vozač u jednom stajanju odrađuje dnevni/tjedni odmor, servis vozila, špediciju, higijenske potrepštine, utovar i istovar robe, puni gorivo.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BE83CD-2FC3-4C2C-94AE-C29766657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702" y="4376403"/>
            <a:ext cx="3947510" cy="211647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7BD6C40-DF62-4DCD-AB9F-F4D102D1F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306" y="2057525"/>
            <a:ext cx="5784694" cy="225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41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16EFC-0E6A-4204-B772-DAD24D1A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DODATNI SADRŽAJI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1F6BC76-5196-493C-9561-43FB47378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9193566" cy="439762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hr-HR" sz="2400" dirty="0"/>
              <a:t>Mogućnost samostalne izgradnje dodatnih sadržaja ili ishođenje lokacijskih dozvola i naplata zakupa vlasnicima dodatnih objekata- Servis za kamione, restoran, praonica itd.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U slučaju zakupa stvara se siguran mjesečni prihod bez dodatnih troškova što povećava sigurnost investicije i olakšava financiranje projekta- manji rizik</a:t>
            </a:r>
          </a:p>
          <a:p>
            <a:pPr>
              <a:lnSpc>
                <a:spcPct val="150000"/>
              </a:lnSpc>
            </a:pPr>
            <a:r>
              <a:rPr lang="hr-HR" sz="2400" dirty="0"/>
              <a:t>Plaćanje zakupa po m2 ili postotku zarade</a:t>
            </a:r>
          </a:p>
        </p:txBody>
      </p:sp>
    </p:spTree>
    <p:extLst>
      <p:ext uri="{BB962C8B-B14F-4D97-AF65-F5344CB8AC3E}">
        <p14:creationId xmlns:p14="http://schemas.microsoft.com/office/powerpoint/2010/main" val="60619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72163E-F273-41C4-94EA-234004BD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FAZA 2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4B9E321-6DCB-4E87-BE5A-86DEFB8B1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217" y="1859872"/>
            <a:ext cx="10191566" cy="49981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r-HR" sz="2000" b="1" dirty="0"/>
              <a:t>Izgradnja logističkog parka u sklopu kamionskog terminala</a:t>
            </a:r>
          </a:p>
          <a:p>
            <a:pPr>
              <a:lnSpc>
                <a:spcPct val="100000"/>
              </a:lnSpc>
            </a:pPr>
            <a:r>
              <a:rPr lang="hr-HR" sz="2000" dirty="0"/>
              <a:t>Predstavništva stranih logističkih firmi- najam prostora- novom regulativom EU poduzeća će biti primorana vraćati vozila u operativni centar jednom svakih 8 tjedana</a:t>
            </a:r>
          </a:p>
          <a:p>
            <a:pPr>
              <a:lnSpc>
                <a:spcPct val="100000"/>
              </a:lnSpc>
            </a:pPr>
            <a:r>
              <a:rPr lang="hr-HR" sz="2000" b="0" i="0" dirty="0">
                <a:effectLst/>
                <a:latin typeface="Arial" panose="020B0604020202020204" pitchFamily="34" charset="0"/>
              </a:rPr>
              <a:t>Prihvat i skladištenje roba u unutarnjem i međunarodnom prometu </a:t>
            </a:r>
            <a:endParaRPr lang="hr-HR" sz="2000" dirty="0"/>
          </a:p>
          <a:p>
            <a:pPr>
              <a:lnSpc>
                <a:spcPct val="100000"/>
              </a:lnSpc>
            </a:pPr>
            <a:r>
              <a:rPr lang="hr-HR" sz="2000" dirty="0">
                <a:latin typeface="Arial" panose="020B0604020202020204" pitchFamily="34" charset="0"/>
              </a:rPr>
              <a:t>I</a:t>
            </a:r>
            <a:r>
              <a:rPr lang="hr-HR" sz="2000" b="0" i="0" dirty="0">
                <a:effectLst/>
                <a:latin typeface="Arial" panose="020B0604020202020204" pitchFamily="34" charset="0"/>
              </a:rPr>
              <a:t>stovar, zaprimanje, čuvanje, prepakiranje, vaganje, carinjenje, cestovni i željeznički prijevoz i druge radnje s robama</a:t>
            </a:r>
          </a:p>
          <a:p>
            <a:pPr>
              <a:lnSpc>
                <a:spcPct val="100000"/>
              </a:lnSpc>
            </a:pPr>
            <a:r>
              <a:rPr lang="hr-HR" sz="2000" b="0" i="0" dirty="0">
                <a:effectLst/>
                <a:latin typeface="Arial" panose="020B0604020202020204" pitchFamily="34" charset="0"/>
              </a:rPr>
              <a:t>Solarne ćelije na objektima u sklopu parkinga- prodaja struje HEP-u</a:t>
            </a:r>
          </a:p>
          <a:p>
            <a:pPr>
              <a:lnSpc>
                <a:spcPct val="100000"/>
              </a:lnSpc>
            </a:pPr>
            <a:r>
              <a:rPr lang="hr-HR" sz="2000" b="1" u="sng" dirty="0">
                <a:latin typeface="Arial" panose="020B0604020202020204" pitchFamily="34" charset="0"/>
              </a:rPr>
              <a:t>Blizina ranžirnog kolodvora i ranžirnog kolosijeka Petrokemija- mogućnost korištenja u organizaciji željezničkog prijevoza najjeftinija vrsta transporta</a:t>
            </a:r>
            <a:endParaRPr lang="hr-HR" sz="2000" b="1" u="sng" dirty="0"/>
          </a:p>
        </p:txBody>
      </p:sp>
    </p:spTree>
    <p:extLst>
      <p:ext uri="{BB962C8B-B14F-4D97-AF65-F5344CB8AC3E}">
        <p14:creationId xmlns:p14="http://schemas.microsoft.com/office/powerpoint/2010/main" val="1492888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6D7675-74C7-4FCA-B6E4-37913A60F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7AA0F8B9-9A45-4AEE-AB34-9F36E32C6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43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FB55FD-E2F7-420C-9E91-5B153920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MARKETING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51C8C5-2E92-4401-A916-AD422B483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82017" cy="4237824"/>
          </a:xfrm>
        </p:spPr>
        <p:txBody>
          <a:bodyPr/>
          <a:lstStyle/>
          <a:p>
            <a:r>
              <a:rPr lang="hr-HR" dirty="0"/>
              <a:t>Članstvo u Europskoj mreži sigurnih parkirališta</a:t>
            </a:r>
          </a:p>
          <a:p>
            <a:r>
              <a:rPr lang="hr-HR" dirty="0"/>
              <a:t>Postojeće mobilne aplikacije za vozače- booking za parkirna mjesta</a:t>
            </a:r>
          </a:p>
          <a:p>
            <a:r>
              <a:rPr lang="hr-HR" dirty="0"/>
              <a:t>Partnerstvo sa hrvatskim udrugama prijevoznika i radnika u prometu</a:t>
            </a:r>
          </a:p>
          <a:p>
            <a:r>
              <a:rPr lang="hr-HR" dirty="0"/>
              <a:t>Jedinstven projekt- prva privatna investicija takve vrste u RH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1263613-EED7-41A7-B832-5A19A5D8F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145" y="493281"/>
            <a:ext cx="3337890" cy="202823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7AE4F76-0CCB-4442-956D-ABE27A53F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145" y="5047183"/>
            <a:ext cx="3278889" cy="144569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BBD5947-4594-4DEF-B355-E9E1BF8F1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285" y="2880356"/>
            <a:ext cx="3333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04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E84059-EB25-4F38-A0B3-F2756F24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OKVIRNA STRUKTURA ULAGANJA- faza 1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DB0AAA-F7DC-4440-8C51-AF6D7EE05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85016" cy="4832627"/>
          </a:xfrm>
        </p:spPr>
        <p:txBody>
          <a:bodyPr>
            <a:normAutofit fontScale="92500" lnSpcReduction="10000"/>
          </a:bodyPr>
          <a:lstStyle/>
          <a:p>
            <a:r>
              <a:rPr lang="hr-HR" sz="2600" dirty="0"/>
              <a:t>Dostupno zemljište- 7-11ha- 7-25kn po m2</a:t>
            </a:r>
          </a:p>
          <a:p>
            <a:r>
              <a:rPr lang="hr-HR" sz="2600" dirty="0"/>
              <a:t>Obrada zemljišta i betoniranje- cca 750 kn po m2</a:t>
            </a:r>
          </a:p>
          <a:p>
            <a:r>
              <a:rPr lang="hr-HR" sz="2600" dirty="0"/>
              <a:t>Montažni objekti na parkiralištu; sanitarni čvor (wc, tuš kabine, praonica rublja), restoran, auto servis, praonica za kamione</a:t>
            </a:r>
          </a:p>
          <a:p>
            <a:r>
              <a:rPr lang="hr-HR" sz="2600" dirty="0"/>
              <a:t>Benzinska postaja</a:t>
            </a:r>
          </a:p>
          <a:p>
            <a:r>
              <a:rPr lang="hr-HR" sz="2600" dirty="0"/>
              <a:t>Građevinska dozvola</a:t>
            </a:r>
          </a:p>
          <a:p>
            <a:r>
              <a:rPr lang="hr-HR" sz="2600" dirty="0"/>
              <a:t>Izrada projekta</a:t>
            </a:r>
          </a:p>
          <a:p>
            <a:r>
              <a:rPr lang="hr-HR" sz="2600" dirty="0"/>
              <a:t>Ostali radovi- ograda, rampe, rasvjeta, nadzor </a:t>
            </a:r>
          </a:p>
          <a:p>
            <a:pPr marL="0" indent="0">
              <a:buNone/>
            </a:pPr>
            <a:r>
              <a:rPr lang="hr-HR" sz="2600" dirty="0"/>
              <a:t>OSTALI TROŠKOVI</a:t>
            </a:r>
          </a:p>
          <a:p>
            <a:r>
              <a:rPr lang="hr-HR" sz="2600" dirty="0"/>
              <a:t>Vodni doprinosi- 0,12 kn po m2</a:t>
            </a:r>
          </a:p>
          <a:p>
            <a:r>
              <a:rPr lang="hr-HR" sz="2600" dirty="0"/>
              <a:t>Lokacijske dozvole za dodatne objekte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7490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AC0E47-024C-4ECA-9EA5-2B562D38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B657E70-1E54-4CCA-A920-556A528B4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918"/>
            <a:ext cx="10613994" cy="522894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hr-HR" sz="8000" dirty="0"/>
              <a:t>Na europskim autocestama kronično nedostaje parkirnih mjesta za teretna vozila </a:t>
            </a:r>
          </a:p>
          <a:p>
            <a:pPr>
              <a:lnSpc>
                <a:spcPct val="120000"/>
              </a:lnSpc>
            </a:pPr>
            <a:r>
              <a:rPr lang="hr-HR" sz="8000" dirty="0"/>
              <a:t>Propisi EU – Uredba EZ br. 561/2006 – o vremenima rada i odmora vozača kamiona</a:t>
            </a:r>
          </a:p>
          <a:p>
            <a:pPr>
              <a:lnSpc>
                <a:spcPct val="120000"/>
              </a:lnSpc>
            </a:pPr>
            <a:r>
              <a:rPr lang="hr-HR" sz="8000" dirty="0"/>
              <a:t>Maksimalno vrijeme vožnje 4 1⁄2 sata, maksimalno dnevno vrijeme vožnje 9 sati- tjedni odmor vozača kamiona smatra se noćenjem u „čvrstom krevetu”</a:t>
            </a:r>
          </a:p>
          <a:p>
            <a:pPr>
              <a:lnSpc>
                <a:spcPct val="120000"/>
              </a:lnSpc>
            </a:pPr>
            <a:r>
              <a:rPr lang="hr-HR" sz="8000" dirty="0"/>
              <a:t>EU uvjetovala RH da do 2025.godine mora poboljšati infrastrukturu za parking i prihvat kamiona- mogućnost sufinanciranja EU putem EU fondova</a:t>
            </a:r>
          </a:p>
          <a:p>
            <a:pPr>
              <a:lnSpc>
                <a:spcPct val="120000"/>
              </a:lnSpc>
            </a:pPr>
            <a:r>
              <a:rPr lang="hr-HR" sz="8000" dirty="0"/>
              <a:t>Hrvatska ulaskom u Schengen postaje nova kontrolna točka za kamionski prijevoz</a:t>
            </a:r>
          </a:p>
          <a:p>
            <a:pPr marL="0" indent="0">
              <a:buNone/>
            </a:pPr>
            <a:endParaRPr lang="hr-HR" sz="8000" b="1" dirty="0"/>
          </a:p>
          <a:p>
            <a:r>
              <a:rPr lang="hr-HR" sz="8000" b="1" dirty="0"/>
              <a:t>Broj parkirališnih mjesta u RH-491</a:t>
            </a:r>
          </a:p>
          <a:p>
            <a:pPr marL="0" indent="0">
              <a:buNone/>
            </a:pPr>
            <a:endParaRPr lang="hr-HR" sz="8000" b="1" dirty="0"/>
          </a:p>
          <a:p>
            <a:r>
              <a:rPr lang="hr-HR" sz="8000" b="1" dirty="0"/>
              <a:t>Parkirališnih mjesta za kamione koji prevoze opasne tvari- 14</a:t>
            </a:r>
          </a:p>
          <a:p>
            <a:endParaRPr lang="hr-HR" sz="8000" b="1" dirty="0"/>
          </a:p>
          <a:p>
            <a:r>
              <a:rPr lang="hr-HR" sz="8000" b="1" dirty="0"/>
              <a:t>Robni terminal Jankomir- jedina lokacija u RH specijalizirana za kamionski promet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8441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C67F3B-41E8-4098-8735-5CA64415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LOKACIJA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606FD6A-527A-4B75-93F7-B18988E33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93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73092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B7918E-8860-4E19-A936-08BCBB8A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85645B4-3797-46C5-A18D-E9D3E84BD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29" y="-434"/>
            <a:ext cx="12232229" cy="6880628"/>
          </a:xfrm>
        </p:spPr>
      </p:pic>
    </p:spTree>
    <p:extLst>
      <p:ext uri="{BB962C8B-B14F-4D97-AF65-F5344CB8AC3E}">
        <p14:creationId xmlns:p14="http://schemas.microsoft.com/office/powerpoint/2010/main" val="3428721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2C31F9-5D92-4E8A-9177-0A7FAB6D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FINANCIRANJE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68D04D-1A85-470C-970A-B884FA20C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70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sz="2400" dirty="0"/>
              <a:t>Vlastito učešće 30-40%</a:t>
            </a:r>
          </a:p>
          <a:p>
            <a:r>
              <a:rPr lang="hr-HR" sz="2400" dirty="0"/>
              <a:t>Mogućnost financiranja putem komercijalnih kredita, HBOR-a, EU fondova </a:t>
            </a:r>
          </a:p>
          <a:p>
            <a:r>
              <a:rPr lang="hr-HR" sz="2400" dirty="0"/>
              <a:t>Jamstva HAMAG-BICRO</a:t>
            </a:r>
          </a:p>
          <a:p>
            <a:r>
              <a:rPr lang="hr-HR" sz="2400" dirty="0"/>
              <a:t>Odgoda otplate kredita 4 godine</a:t>
            </a:r>
          </a:p>
          <a:p>
            <a:r>
              <a:rPr lang="hr-HR" sz="2400" dirty="0"/>
              <a:t>Kutina i županija sufinanciraju do 3% kamate</a:t>
            </a:r>
          </a:p>
          <a:p>
            <a:r>
              <a:rPr lang="hr-HR" sz="2400" dirty="0"/>
              <a:t>Odgoda plaćanja komunalne naknade i doprinosa 5 godina</a:t>
            </a:r>
          </a:p>
        </p:txBody>
      </p:sp>
    </p:spTree>
    <p:extLst>
      <p:ext uri="{BB962C8B-B14F-4D97-AF65-F5344CB8AC3E}">
        <p14:creationId xmlns:p14="http://schemas.microsoft.com/office/powerpoint/2010/main" val="1501897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374C69-30A9-45B0-89D2-4F52D79F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POSLOVNO OKRUŽENJE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B913D0-9887-40DE-A5A9-14D7D646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7062926" cy="4770483"/>
          </a:xfrm>
        </p:spPr>
        <p:txBody>
          <a:bodyPr>
            <a:normAutofit fontScale="92500"/>
          </a:bodyPr>
          <a:lstStyle/>
          <a:p>
            <a:r>
              <a:rPr lang="hr-HR" dirty="0"/>
              <a:t>Petrokemija- poduzeće koje se oporavlja. 2019. god. neto dobit 29 milijuna kuna- potencijalni poslovni partner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PPD (ENNA grupa)- pokreće projekt „Eko reci park”. Ulaganje od 1.25 milijardi kuna, 200 novozaposlenih. Projekt se planira realizirati na parceli koja se nalazi odmah do predložene lokacije investicije. Potencijalan poslovna suradnja- CKTZ organizira prijevoz recikliranog materijala, skladištenje, parking za PPD kamione itd.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58143B3-71AB-4DB8-930B-ACA6A6E6D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940" y="3282834"/>
            <a:ext cx="3909735" cy="23444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06BCE0C-56DC-420A-9386-C66CEC02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536" y="1185931"/>
            <a:ext cx="3225553" cy="216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7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9401C7-8014-4FE7-9548-479BFDFF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POSLOVNO OKRUŽENJE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1807EE-DAB5-4CD5-8EEC-F55722C94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0078BF"/>
                </a:solidFill>
                <a:effectLst/>
                <a:latin typeface="Roboto"/>
                <a:hlinkClick r:id="rId2"/>
              </a:rPr>
              <a:t>AGRIVI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3"/>
              </a:rPr>
              <a:t>ALMOS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4"/>
              </a:rPr>
              <a:t>CJEVOMONT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5"/>
              </a:rPr>
              <a:t>HIDRAULIKA d.d.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6"/>
              </a:rPr>
              <a:t>KLIK PAR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7"/>
              </a:rPr>
              <a:t>MESSER CROATIA PLIN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8"/>
              </a:rPr>
              <a:t>MONTAŽER SMOLA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9"/>
              </a:rPr>
              <a:t>OMNI ASPECT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10"/>
              </a:rPr>
              <a:t>PETROKEMIJA d.d.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11"/>
              </a:rPr>
              <a:t>SELK d.d.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12"/>
              </a:rPr>
              <a:t>ŠMIT ELECTRONIC d.o.o.</a:t>
            </a:r>
            <a:b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12"/>
              </a:rPr>
            </a:b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13"/>
              </a:rPr>
              <a:t>TURBOMEHANIKA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hr-HR" b="0" i="0" u="none" strike="noStrike" dirty="0">
                <a:solidFill>
                  <a:srgbClr val="222222"/>
                </a:solidFill>
                <a:effectLst/>
                <a:latin typeface="Roboto"/>
                <a:hlinkClick r:id="rId14"/>
              </a:rPr>
              <a:t>ZIEGLER d.o.o.</a:t>
            </a:r>
            <a:endParaRPr lang="hr-HR" b="0" i="0" dirty="0">
              <a:solidFill>
                <a:srgbClr val="7A7A7A"/>
              </a:solidFill>
              <a:effectLst/>
              <a:latin typeface="Roboto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9312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4CB767-865C-41E0-B27C-536FE83A0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SAŽETAK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61403F-4285-4D3A-BE11-7D5D8C25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039"/>
            <a:ext cx="10835936" cy="51168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r-HR" sz="2600" dirty="0"/>
          </a:p>
          <a:p>
            <a:r>
              <a:rPr lang="hr-HR" sz="2600" dirty="0"/>
              <a:t>Dobra lokacija i povoljna cijena zemljišta- povećanje vrijednosti nakon realizacije najavljenih projekata (ENNA i Petrokemija)</a:t>
            </a:r>
          </a:p>
          <a:p>
            <a:r>
              <a:rPr lang="hr-HR" sz="2600" dirty="0"/>
              <a:t>Projekt sa dodanim vrijednostima- zakupi+ potencijalna suradnja sa drugim tvrtkama u okruženju</a:t>
            </a:r>
          </a:p>
          <a:p>
            <a:r>
              <a:rPr lang="hr-HR" sz="2600" dirty="0"/>
              <a:t>Mogućnost ulaska u projekt sa više partnera (Auto-Hrvatska, Crodux ili neka druga naftna kompanija, Lonia, Logističke firme iz inozemstva…) </a:t>
            </a:r>
          </a:p>
          <a:p>
            <a:r>
              <a:rPr lang="hr-HR" sz="2600" dirty="0"/>
              <a:t>Jedinstven projekt važan za RH&gt; PR+ politička podrška</a:t>
            </a:r>
          </a:p>
          <a:p>
            <a:r>
              <a:rPr lang="hr-HR" sz="2600" dirty="0"/>
              <a:t>Nisko rizično ulaganje- cijena realizacije+ više izvora prihoda</a:t>
            </a:r>
          </a:p>
          <a:p>
            <a:r>
              <a:rPr lang="hr-HR" sz="2600" dirty="0"/>
              <a:t>Pozitivno poslovno okruženje- sufinanciranje kamate, oslobađanje doprinosa, sufinanciranje zapošljavanja</a:t>
            </a:r>
          </a:p>
          <a:p>
            <a:r>
              <a:rPr lang="hr-HR" sz="2600" dirty="0"/>
              <a:t>Mogućnost proširenja projekta u mrežu parkirališta i izvan RH</a:t>
            </a: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1983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1B503A-4199-43A2-A981-5F6C7135D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ROBNI TERMINAL JANKOMIR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27BD8F5-DBE8-4FE4-AFA5-2E42B9477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4" y="1230668"/>
            <a:ext cx="10004146" cy="56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96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F8A0E7-42AD-43E1-A2D2-46191CF4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ROBNI TERMINAL JANKOMIR</a:t>
            </a:r>
          </a:p>
        </p:txBody>
      </p:sp>
      <p:pic>
        <p:nvPicPr>
          <p:cNvPr id="15" name="Rezervirano mjesto sadržaja 14">
            <a:extLst>
              <a:ext uri="{FF2B5EF4-FFF2-40B4-BE49-F238E27FC236}">
                <a16:creationId xmlns:a16="http://schemas.microsoft.com/office/drawing/2014/main" id="{6A207486-2AC9-46E9-A9DA-7E191EFC8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68081"/>
            <a:ext cx="10116845" cy="5514459"/>
          </a:xfrm>
        </p:spPr>
      </p:pic>
    </p:spTree>
    <p:extLst>
      <p:ext uri="{BB962C8B-B14F-4D97-AF65-F5344CB8AC3E}">
        <p14:creationId xmlns:p14="http://schemas.microsoft.com/office/powerpoint/2010/main" val="110929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81242C-AF11-4B86-899F-23D53982A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ROBNI TERMINAL JANKOMIR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036163D-D355-4F20-B721-E4B84CCCB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17" y="1346251"/>
            <a:ext cx="9401452" cy="5511749"/>
          </a:xfrm>
        </p:spPr>
      </p:pic>
    </p:spTree>
    <p:extLst>
      <p:ext uri="{BB962C8B-B14F-4D97-AF65-F5344CB8AC3E}">
        <p14:creationId xmlns:p14="http://schemas.microsoft.com/office/powerpoint/2010/main" val="584462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BFC04-8DBA-4D56-A3A6-8087DD42C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KUTINA?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0E35FB-6C81-4A14-9BA0-A8AE37393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hr-HR" dirty="0"/>
              <a:t>Industrijsko – logistička zona Kutina nalazi se uz autocestu A3</a:t>
            </a:r>
          </a:p>
          <a:p>
            <a:pPr>
              <a:lnSpc>
                <a:spcPct val="120000"/>
              </a:lnSpc>
            </a:pPr>
            <a:r>
              <a:rPr lang="hr-HR" dirty="0"/>
              <a:t>Autocesta A3 je druga autocesta po duljini u RH</a:t>
            </a:r>
          </a:p>
          <a:p>
            <a:pPr>
              <a:lnSpc>
                <a:spcPct val="120000"/>
              </a:lnSpc>
            </a:pPr>
            <a:r>
              <a:rPr lang="hr-HR" dirty="0"/>
              <a:t>Dionica od Bregane do Lipovca</a:t>
            </a:r>
          </a:p>
          <a:p>
            <a:pPr>
              <a:lnSpc>
                <a:spcPct val="120000"/>
              </a:lnSpc>
            </a:pPr>
            <a:r>
              <a:rPr lang="hr-HR" dirty="0"/>
              <a:t>Ova autocesta ima lokalni, regionalni i veliki međunarodni značaj  Dio je Paneuropskog cestovnog koridora 10, koji spaja istočnu i zapadnu Europu</a:t>
            </a:r>
          </a:p>
          <a:p>
            <a:pPr>
              <a:lnSpc>
                <a:spcPct val="120000"/>
              </a:lnSpc>
            </a:pPr>
            <a:r>
              <a:rPr lang="hr-HR" b="1" dirty="0"/>
              <a:t>1.840.509 kamiona godišnje kroz A3</a:t>
            </a:r>
          </a:p>
          <a:p>
            <a:pPr>
              <a:lnSpc>
                <a:spcPct val="120000"/>
              </a:lnSpc>
            </a:pPr>
            <a:r>
              <a:rPr lang="hr-HR" b="1" dirty="0"/>
              <a:t>Državnom cestom D 45 povezana je preko Virovitice s Mađarskom i ostalim istočnim zemljama što je ujedno i koridor trgovinskog transporta.</a:t>
            </a:r>
          </a:p>
          <a:p>
            <a:pPr>
              <a:lnSpc>
                <a:spcPct val="120000"/>
              </a:lnSpc>
            </a:pPr>
            <a:r>
              <a:rPr lang="hr-HR" b="1" dirty="0"/>
              <a:t>Kroz grad Kutinu godišnje prođe oko 300.000 kamiona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2E8782C-AAD3-4CB9-94B4-20C2A4701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14757" y="96295"/>
            <a:ext cx="3339043" cy="31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7EB08A-2DD3-412B-AF9A-C3A8F070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KUTINA?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E245CE-E787-49A1-A9A5-C75B75179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9821"/>
            <a:ext cx="11102266" cy="472292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hr-HR" dirty="0"/>
              <a:t>Cijena zemljišta- 7-25kn po m2- ovisno o vrsti investicije</a:t>
            </a:r>
          </a:p>
          <a:p>
            <a:pPr>
              <a:lnSpc>
                <a:spcPct val="110000"/>
              </a:lnSpc>
            </a:pPr>
            <a:r>
              <a:rPr lang="hr-HR" dirty="0"/>
              <a:t>Komunalni doprinos: oslobađanje plaćanja najmanje 75% od izračunatog iznosa</a:t>
            </a:r>
          </a:p>
          <a:p>
            <a:pPr>
              <a:lnSpc>
                <a:spcPct val="110000"/>
              </a:lnSpc>
            </a:pPr>
            <a:r>
              <a:rPr lang="hr-HR" dirty="0"/>
              <a:t>Komunalna naknada: oslobađanje plaćanja u iznosu od 100% prvih 5 godina</a:t>
            </a:r>
          </a:p>
          <a:p>
            <a:pPr>
              <a:lnSpc>
                <a:spcPct val="110000"/>
              </a:lnSpc>
            </a:pPr>
            <a:r>
              <a:rPr lang="hr-HR" dirty="0"/>
              <a:t>Kreditna linija - subvencioniranje kamate u iznosu do 3%</a:t>
            </a:r>
          </a:p>
          <a:p>
            <a:pPr>
              <a:lnSpc>
                <a:spcPct val="110000"/>
              </a:lnSpc>
            </a:pPr>
            <a:r>
              <a:rPr lang="hr-HR" dirty="0"/>
              <a:t>Sufinanciranje novozaposlenih osoba</a:t>
            </a:r>
          </a:p>
          <a:p>
            <a:pPr>
              <a:lnSpc>
                <a:spcPct val="110000"/>
              </a:lnSpc>
            </a:pPr>
            <a:r>
              <a:rPr lang="hr-HR" dirty="0"/>
              <a:t>Pomoć investitorima prilikom izrade potrebne dokumentacije (lokacijske i građevinske dozvole, pravne i druge usluge )- u gradu se nalazi ured za prostorno uređenje što daje beneficije kod ishođenja građevinskih i lokacijskih dozvola</a:t>
            </a:r>
          </a:p>
          <a:p>
            <a:pPr>
              <a:lnSpc>
                <a:spcPct val="110000"/>
              </a:lnSpc>
            </a:pPr>
            <a:r>
              <a:rPr lang="hr-HR" dirty="0"/>
              <a:t>Moguće utvrditi i drugačije uvjete poticaja kao posebne pogodnosti za pojedine investitore ukoliko predmetne investicije imaju značajan utjecaj na razvoj gospodarstva u Gradu Kutini</a:t>
            </a:r>
          </a:p>
          <a:p>
            <a:pPr>
              <a:lnSpc>
                <a:spcPct val="110000"/>
              </a:lnSpc>
            </a:pPr>
            <a:r>
              <a:rPr lang="hr-HR" dirty="0"/>
              <a:t>Grad osigurava komunalne priključke i prilaznu cestu parceli- ovisno o pregovorima</a:t>
            </a:r>
          </a:p>
        </p:txBody>
      </p:sp>
    </p:spTree>
    <p:extLst>
      <p:ext uri="{BB962C8B-B14F-4D97-AF65-F5344CB8AC3E}">
        <p14:creationId xmlns:p14="http://schemas.microsoft.com/office/powerpoint/2010/main" val="3611105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913945-CA4A-4AAC-977B-643B5B2E7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ZAŠTO KUTINA?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83D7C4-F571-4AF1-AE3A-0CAD74006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40627" cy="466725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hr-HR" sz="2000" b="0" i="0" dirty="0">
                <a:effectLst/>
                <a:latin typeface="+mj-lt"/>
              </a:rPr>
              <a:t>Električna energija: osigurano – min. 13 + 8 MW s mogućnošću povećanja i eventualnog dodatnog dobavnog pravca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sz="2000" b="0" i="0" dirty="0">
                <a:effectLst/>
                <a:latin typeface="+mj-lt"/>
              </a:rPr>
              <a:t>Plin: osigurano – min. 12.000 m3/h s mogućnošću povećanja (blizina magistralnog plinovoda)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sz="2000" b="0" i="0" dirty="0">
                <a:effectLst/>
                <a:latin typeface="+mj-lt"/>
              </a:rPr>
              <a:t>Voda: osigurano – 480 m3 /dan s mogućnošću povećanja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sz="2000" b="0" i="0" dirty="0">
                <a:effectLst/>
                <a:latin typeface="+mj-lt"/>
              </a:rPr>
              <a:t>Blizina glavnog kolektora i pročišćivača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sz="2000" b="0" i="0" dirty="0">
                <a:effectLst/>
                <a:latin typeface="+mj-lt"/>
              </a:rPr>
              <a:t>Carinska ispostava – osigurana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sz="2000" b="0" i="0" dirty="0">
                <a:effectLst/>
                <a:latin typeface="+mj-lt"/>
              </a:rPr>
              <a:t>Izlaz na autocestu: osiguran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r-HR" sz="2000" b="0" i="0" dirty="0">
                <a:effectLst/>
                <a:latin typeface="+mj-lt"/>
              </a:rPr>
              <a:t>Željeznički industrijski kolosijek s radom 24h na dan na lokaciji: moguće izgraditi – udaljenost cca 0,5 km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1673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F79FA8-B94C-4E25-83BE-62D1C1B9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44F9ADC-66FB-438B-AB38-89C4B22C8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46493" cy="7001152"/>
          </a:xfrm>
        </p:spPr>
      </p:pic>
    </p:spTree>
    <p:extLst>
      <p:ext uri="{BB962C8B-B14F-4D97-AF65-F5344CB8AC3E}">
        <p14:creationId xmlns:p14="http://schemas.microsoft.com/office/powerpoint/2010/main" val="4076488620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1096</Words>
  <Application>Microsoft Office PowerPoint</Application>
  <PresentationFormat>Široki zaslon</PresentationFormat>
  <Paragraphs>125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9" baseType="lpstr">
      <vt:lpstr>Arial</vt:lpstr>
      <vt:lpstr>Roboto</vt:lpstr>
      <vt:lpstr>Univers</vt:lpstr>
      <vt:lpstr>GradientVTI</vt:lpstr>
      <vt:lpstr>Kamionski terminal u industrijsko –logističkoj zoni Kutina</vt:lpstr>
      <vt:lpstr>UVOD</vt:lpstr>
      <vt:lpstr>ROBNI TERMINAL JANKOMIR</vt:lpstr>
      <vt:lpstr>ROBNI TERMINAL JANKOMIR</vt:lpstr>
      <vt:lpstr>ROBNI TERMINAL JANKOMIR</vt:lpstr>
      <vt:lpstr>ZAŠTO KUTINA?</vt:lpstr>
      <vt:lpstr>ZAŠTO KUTINA?</vt:lpstr>
      <vt:lpstr>ZAŠTO KUTINA?</vt:lpstr>
      <vt:lpstr>PowerPoint prezentacija</vt:lpstr>
      <vt:lpstr>PowerPoint prezentacija</vt:lpstr>
      <vt:lpstr>PowerPoint prezentacija</vt:lpstr>
      <vt:lpstr>PowerPoint prezentacija</vt:lpstr>
      <vt:lpstr>OPIS POTENCIJALNOG ULAGANJA-FAZA 1</vt:lpstr>
      <vt:lpstr>DODATNI SADRŽAJI </vt:lpstr>
      <vt:lpstr>DODATNI SADRŽAJI</vt:lpstr>
      <vt:lpstr>FAZA 2</vt:lpstr>
      <vt:lpstr>PowerPoint prezentacija</vt:lpstr>
      <vt:lpstr>MARKETING</vt:lpstr>
      <vt:lpstr>OKVIRNA STRUKTURA ULAGANJA- faza 1</vt:lpstr>
      <vt:lpstr>LOKACIJA</vt:lpstr>
      <vt:lpstr>PowerPoint prezentacija</vt:lpstr>
      <vt:lpstr>FINANCIRANJE</vt:lpstr>
      <vt:lpstr>POSLOVNO OKRUŽENJE</vt:lpstr>
      <vt:lpstr>POSLOVNO OKRUŽENJE</vt:lpstr>
      <vt:lpstr>SAŽETAK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Kamionski terminal u industrijsko –logističkoj zoni Kutina</dc:title>
  <dc:creator>dino bošnjaković</dc:creator>
  <cp:lastModifiedBy>dino bošnjaković</cp:lastModifiedBy>
  <cp:revision>61</cp:revision>
  <dcterms:created xsi:type="dcterms:W3CDTF">2020-09-06T15:29:31Z</dcterms:created>
  <dcterms:modified xsi:type="dcterms:W3CDTF">2020-09-08T15:35:18Z</dcterms:modified>
</cp:coreProperties>
</file>