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</p:sldMasterIdLst>
  <p:sldIdLst>
    <p:sldId id="256" r:id="rId2"/>
    <p:sldId id="257" r:id="rId3"/>
    <p:sldId id="280" r:id="rId4"/>
    <p:sldId id="281" r:id="rId5"/>
    <p:sldId id="282" r:id="rId6"/>
    <p:sldId id="258" r:id="rId7"/>
    <p:sldId id="259" r:id="rId8"/>
    <p:sldId id="283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79" r:id="rId18"/>
    <p:sldId id="273" r:id="rId19"/>
    <p:sldId id="274" r:id="rId20"/>
    <p:sldId id="269" r:id="rId21"/>
    <p:sldId id="270" r:id="rId22"/>
    <p:sldId id="275" r:id="rId23"/>
    <p:sldId id="271" r:id="rId24"/>
    <p:sldId id="284" r:id="rId25"/>
    <p:sldId id="272" r:id="rId26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11" autoAdjust="0"/>
    <p:restoredTop sz="94660"/>
  </p:normalViewPr>
  <p:slideViewPr>
    <p:cSldViewPr snapToGrid="0">
      <p:cViewPr varScale="1">
        <p:scale>
          <a:sx n="86" d="100"/>
          <a:sy n="86" d="100"/>
        </p:scale>
        <p:origin x="59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E66DA5-7751-4D3D-B753-58DF3B418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1B787A8-0D67-4B7E-9B48-86BD906AB6B5}"/>
              </a:ext>
            </a:extLst>
          </p:cNvPr>
          <p:cNvCxnSpPr>
            <a:cxnSpLocks/>
          </p:cNvCxnSpPr>
          <p:nvPr/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0537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AD429-654B-4F0E-94E9-6FEF8EC67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8D60B2-06F5-4567-BE1F-BBA527053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16F6F2-8269-4B80-8EE3-81FEE0F9D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BC86E4-3EDE-4EB4-B1A3-A1198AADD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1752B0-ACEC-49EF-8131-FCF35BC5C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A0462E3-375D-4E76-8886-69E06985D069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437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23B094-F480-477B-901C-7181F88C07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052089-A920-4E52-98DC-8A5DC7B0A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074FE-F1B4-421F-A66E-FA351C8F9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764BA-3AB2-45FD-ABCB-975B3FDDF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B3FEF-8252-49FD-82F2-3E5FABC65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EB5C65-83BB-4EBD-AD22-EDA8489D0F5D}"/>
              </a:ext>
            </a:extLst>
          </p:cNvPr>
          <p:cNvCxnSpPr>
            <a:cxnSpLocks/>
          </p:cNvCxnSpPr>
          <p:nvPr/>
        </p:nvCxnSpPr>
        <p:spPr>
          <a:xfrm flipV="1">
            <a:off x="8313" y="261865"/>
            <a:ext cx="11353802" cy="1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2958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7BB2D-4E2C-4490-A2A3-4B68BCC5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C05CAAB-DBA2-4548-AD5F-01BB97FBB207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1969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FC2D1-D3FE-4B37-8740-57444421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AF550-086C-426E-A374-85DB39570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58988-AD39-4AE9-8E6A-0907F0BE2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66319-82EE-408E-819F-8F8E6DBA7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1C8A6-777F-496D-8620-AE52BFC33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031F83B-57A8-4533-981C-D1FFAD2B6B6F}"/>
              </a:ext>
            </a:extLst>
          </p:cNvPr>
          <p:cNvCxnSpPr>
            <a:cxnSpLocks/>
          </p:cNvCxnSpPr>
          <p:nvPr/>
        </p:nvCxnSpPr>
        <p:spPr>
          <a:xfrm>
            <a:off x="715890" y="1701425"/>
            <a:ext cx="0" cy="5148262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1138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57166-6921-4546-BA2C-99E464681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B9122-6371-4049-B57A-33DED7DA2F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4555D-0753-4312-A26B-2338813F9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D8FDCB-69DA-4A8F-8B91-5CFF77897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AC8C07-E0D3-4464-AE3C-25730D75C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2596A6-734E-4AE0-BFB8-3089137BF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FB7E8F4-3FB3-45AB-A381-9093CA95AAE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0191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2D237-A706-4712-90CA-B04517CB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53357-616B-47F4-944B-F979FE966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6B3EF2-2C04-480F-A570-14E520DD0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F5783E-3073-4F4D-8B9C-C5B18DDA5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A75FE3-6719-4790-AA00-251BC2A6E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60F34ED-DA60-4CC2-B735-B0EC5D9FEA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3120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7596AF9-469C-436D-B7D2-77952EF1825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7091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FF36D6-399B-43E3-84DD-9FC5119EC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234AB7-3B85-4028-A500-5A1BDBF45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1F40F0-9909-442F-BBA4-409D061ED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53C1207-D1C8-49E3-8837-E2B89D366FA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7333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0F214-646F-4D81-AD12-65628EC9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71768-C3FA-49EF-99EF-06E6C3B28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DA6F24-ED6C-4D12-A9D6-EE37FBD686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6AACE-FAFB-4934-8E3C-AB5B2163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533EA-D0F8-4C79-8721-F190DE2D2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59BAC9-F101-4394-BBA4-3D21A3497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F3A79C9-7EDC-44F6-AC48-5DD98A7695AD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7630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CB71F-B6C2-4866-BC97-304F78816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5ED73B-8413-478D-80D7-B78B69763B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BDF226-1B94-4D2D-98B3-7B932FB17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0C4E9A-CA29-4CCD-ACFA-B29F80FBA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A5B7BE-3F1B-4FF3-B1D7-6E39B99D0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F18F1-E27E-470E-AE13-4755DEE63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0F08750-B7F2-4119-B151-68DE774813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4506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DA4224-F4E4-47A4-ACF7-23174939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679907-DC49-4B86-A34C-C97DBC26A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BC8A0-34FC-4B6E-B42B-A721267D89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9/8/2020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AC0B6-4CC4-4E41-8A4D-F62E17F28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0E9BD-90BD-46AE-8A0D-06796ADB7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135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7" r:id="rId7"/>
    <p:sldLayoutId id="2147483713" r:id="rId8"/>
    <p:sldLayoutId id="2147483714" r:id="rId9"/>
    <p:sldLayoutId id="2147483715" r:id="rId10"/>
    <p:sldLayoutId id="214748371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://montazer-smola.hr/" TargetMode="External"/><Relationship Id="rId13" Type="http://schemas.openxmlformats.org/officeDocument/2006/relationships/hyperlink" Target="http://turbomehanika.hr/" TargetMode="External"/><Relationship Id="rId3" Type="http://schemas.openxmlformats.org/officeDocument/2006/relationships/hyperlink" Target="http://www.almos.hr/index.html" TargetMode="External"/><Relationship Id="rId7" Type="http://schemas.openxmlformats.org/officeDocument/2006/relationships/hyperlink" Target="https://www.messer.hr/" TargetMode="External"/><Relationship Id="rId12" Type="http://schemas.openxmlformats.org/officeDocument/2006/relationships/hyperlink" Target="http://www.smit-electronic.hr/" TargetMode="External"/><Relationship Id="rId2" Type="http://schemas.openxmlformats.org/officeDocument/2006/relationships/hyperlink" Target="https://www.agrivi.com/hr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klikpar.hr/" TargetMode="External"/><Relationship Id="rId11" Type="http://schemas.openxmlformats.org/officeDocument/2006/relationships/hyperlink" Target="https://selk.hr/" TargetMode="External"/><Relationship Id="rId5" Type="http://schemas.openxmlformats.org/officeDocument/2006/relationships/hyperlink" Target="http://www.hidraulika-kutina.hr/" TargetMode="External"/><Relationship Id="rId10" Type="http://schemas.openxmlformats.org/officeDocument/2006/relationships/hyperlink" Target="https://petrokemija.hr/" TargetMode="External"/><Relationship Id="rId4" Type="http://schemas.openxmlformats.org/officeDocument/2006/relationships/hyperlink" Target="https://www.cjevomont.hr/" TargetMode="External"/><Relationship Id="rId9" Type="http://schemas.openxmlformats.org/officeDocument/2006/relationships/hyperlink" Target="http://omniaspect.hr/" TargetMode="External"/><Relationship Id="rId14" Type="http://schemas.openxmlformats.org/officeDocument/2006/relationships/hyperlink" Target="https://www.ziegler.hr/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hr.wikipedia.org/wiki/Autocesta_A3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8">
            <a:extLst>
              <a:ext uri="{FF2B5EF4-FFF2-40B4-BE49-F238E27FC236}">
                <a16:creationId xmlns:a16="http://schemas.microsoft.com/office/drawing/2014/main" id="{158B3569-73B2-4D05-8E95-886A6EE17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3">
            <a:extLst>
              <a:ext uri="{FF2B5EF4-FFF2-40B4-BE49-F238E27FC236}">
                <a16:creationId xmlns:a16="http://schemas.microsoft.com/office/drawing/2014/main" id="{484556E4-4F30-4FD9-8392-80A8FAA9B5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8" y="0"/>
            <a:ext cx="12192000" cy="6858000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18" name="Rectangle 10">
            <a:extLst>
              <a:ext uri="{FF2B5EF4-FFF2-40B4-BE49-F238E27FC236}">
                <a16:creationId xmlns:a16="http://schemas.microsoft.com/office/drawing/2014/main" id="{2D92A843-3FA1-4DFF-99F6-47FA457D7C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014761" cy="6858000"/>
          </a:xfrm>
          <a:prstGeom prst="rect">
            <a:avLst/>
          </a:prstGeom>
          <a:gradFill flip="none" rotWithShape="1">
            <a:gsLst>
              <a:gs pos="100000">
                <a:schemeClr val="accent4">
                  <a:alpha val="60000"/>
                </a:schemeClr>
              </a:gs>
              <a:gs pos="0">
                <a:schemeClr val="accent2">
                  <a:alpha val="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8CAA8F8D-AF3B-4263-858E-8E6A72A3C9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3159" y="1377146"/>
            <a:ext cx="3672965" cy="3626217"/>
          </a:xfrm>
        </p:spPr>
        <p:txBody>
          <a:bodyPr anchor="b">
            <a:normAutofit/>
          </a:bodyPr>
          <a:lstStyle/>
          <a:p>
            <a:pPr algn="r"/>
            <a:r>
              <a:rPr lang="hr-HR" sz="2400" dirty="0">
                <a:solidFill>
                  <a:schemeClr val="bg1"/>
                </a:solidFill>
              </a:rPr>
              <a:t>Kamionski terminal u industrijsko –logističkoj zoni Kutina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E760A705-F61B-4109-A7D2-C09631737F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3159" y="5170453"/>
            <a:ext cx="3672963" cy="990197"/>
          </a:xfrm>
        </p:spPr>
        <p:txBody>
          <a:bodyPr>
            <a:normAutofit/>
          </a:bodyPr>
          <a:lstStyle/>
          <a:p>
            <a:pPr algn="r"/>
            <a:r>
              <a:rPr lang="hr-HR" dirty="0">
                <a:solidFill>
                  <a:schemeClr val="bg1"/>
                </a:solidFill>
              </a:rPr>
              <a:t>PREZENTACIJA PROJEKTA</a:t>
            </a:r>
          </a:p>
        </p:txBody>
      </p:sp>
      <p:sp>
        <p:nvSpPr>
          <p:cNvPr id="13" name="Graphic 17">
            <a:extLst>
              <a:ext uri="{FF2B5EF4-FFF2-40B4-BE49-F238E27FC236}">
                <a16:creationId xmlns:a16="http://schemas.microsoft.com/office/drawing/2014/main" id="{B71758F4-3F46-45DA-8AC5-4E508DA08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57736" y="815001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Graphic 15">
            <a:extLst>
              <a:ext uri="{FF2B5EF4-FFF2-40B4-BE49-F238E27FC236}">
                <a16:creationId xmlns:a16="http://schemas.microsoft.com/office/drawing/2014/main" id="{8550FED7-7C32-42BB-98DB-30272A6331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16516" y="1044297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274341"/>
            <a:ext cx="11353800" cy="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5968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1354D27-DE3C-4824-A0DA-F33F46489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B0D26869-25B5-440A-9ECC-D9ADA29DD5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0661915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7E80BAE-A5C6-4463-9AAB-08376F2EF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EC653801-DB5A-4D6D-A618-03D8C32C6E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755"/>
            <a:ext cx="12254144" cy="6892956"/>
          </a:xfrm>
        </p:spPr>
      </p:pic>
    </p:spTree>
    <p:extLst>
      <p:ext uri="{BB962C8B-B14F-4D97-AF65-F5344CB8AC3E}">
        <p14:creationId xmlns:p14="http://schemas.microsoft.com/office/powerpoint/2010/main" val="6514710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735D803-D0D8-4BC3-BBBC-BF109D0E3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2C4D4533-BBEB-4481-BDF5-D8EBF0B4AF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1"/>
            <a:ext cx="12403036" cy="6976708"/>
          </a:xfrm>
        </p:spPr>
      </p:pic>
    </p:spTree>
    <p:extLst>
      <p:ext uri="{BB962C8B-B14F-4D97-AF65-F5344CB8AC3E}">
        <p14:creationId xmlns:p14="http://schemas.microsoft.com/office/powerpoint/2010/main" val="23291103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3145439-B417-4E6E-84D4-1448032D9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OPIS POTENCIJALNOG ULAGANJA-FAZA 1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1022EB4-C92A-4E7E-A896-D802EF62FB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6601287" cy="422006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hr-HR" sz="2400" dirty="0"/>
          </a:p>
          <a:p>
            <a:r>
              <a:rPr lang="hr-HR" sz="2400" dirty="0"/>
              <a:t>Izgradnja parkirališnog terminala- 80-100 parkirnih mjesta sa dodatnim sadržajima za vozače</a:t>
            </a:r>
          </a:p>
          <a:p>
            <a:r>
              <a:rPr lang="hr-HR" sz="2400" dirty="0"/>
              <a:t>Mogućnost plaćanja po satu, danu ili mjesečni najam mjesta</a:t>
            </a:r>
          </a:p>
          <a:p>
            <a:r>
              <a:rPr lang="hr-HR" sz="2400" dirty="0"/>
              <a:t>Odvojen parking za kamione koji prevoze opasne tvari</a:t>
            </a:r>
          </a:p>
          <a:p>
            <a:r>
              <a:rPr lang="hr-HR" sz="2400" dirty="0"/>
              <a:t>Ograđeni i čuvani parking (CCTV)- pametan videonadzor-emitiranje uživo vlasniku poduzeća u slučaju mjesečnog najma</a:t>
            </a:r>
          </a:p>
          <a:p>
            <a:r>
              <a:rPr lang="hr-HR" sz="2400" dirty="0"/>
              <a:t>Mogućnost izgradnje „pametnog parkinga”- senzori i kamere na rasvjetnim tijelima koji očitavaju popunjenost parkirnih mjesta, besplatan </a:t>
            </a:r>
            <a:r>
              <a:rPr lang="hr-HR" sz="2400" dirty="0" err="1"/>
              <a:t>wi-fi</a:t>
            </a:r>
            <a:r>
              <a:rPr lang="hr-HR" sz="2400" dirty="0"/>
              <a:t>, analiziraju statističke podatke itd.- projekt prilagođen „smart </a:t>
            </a:r>
            <a:r>
              <a:rPr lang="hr-HR" sz="2400" dirty="0" err="1"/>
              <a:t>city</a:t>
            </a:r>
            <a:r>
              <a:rPr lang="hr-HR" sz="2400" dirty="0"/>
              <a:t>” standardima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5C399B40-7BFC-470E-9690-E85BC0E31B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9487" y="4048788"/>
            <a:ext cx="4832670" cy="2612538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D3734C1C-B2D8-471F-84D4-E90DD45724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6011" y="1238619"/>
            <a:ext cx="4117175" cy="2741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2315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0A84AF0-4ED3-40D8-8358-E03F1208D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DODATNI SADRŽAJI</a:t>
            </a:r>
            <a:br>
              <a:rPr lang="hr-HR" dirty="0"/>
            </a:br>
            <a:endParaRPr lang="hr-HR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5FA1155-1067-469E-BEFF-B7F5A9776C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2570"/>
            <a:ext cx="6787718" cy="5010305"/>
          </a:xfrm>
        </p:spPr>
        <p:txBody>
          <a:bodyPr>
            <a:normAutofit fontScale="92500" lnSpcReduction="10000"/>
          </a:bodyPr>
          <a:lstStyle/>
          <a:p>
            <a:r>
              <a:rPr lang="hr-HR" sz="2600" dirty="0"/>
              <a:t>Benzinska pumpa</a:t>
            </a:r>
          </a:p>
          <a:p>
            <a:r>
              <a:rPr lang="hr-HR" sz="2600" dirty="0"/>
              <a:t>Restoran+ smještaj</a:t>
            </a:r>
          </a:p>
          <a:p>
            <a:r>
              <a:rPr lang="hr-HR" sz="2600" dirty="0"/>
              <a:t>Praonica rublja</a:t>
            </a:r>
          </a:p>
          <a:p>
            <a:r>
              <a:rPr lang="hr-HR" sz="2600" dirty="0"/>
              <a:t>Sanitarni čvor</a:t>
            </a:r>
          </a:p>
          <a:p>
            <a:r>
              <a:rPr lang="hr-HR" sz="2600" dirty="0"/>
              <a:t>Praonica za kamione</a:t>
            </a:r>
          </a:p>
          <a:p>
            <a:r>
              <a:rPr lang="hr-HR" sz="2600" dirty="0"/>
              <a:t>Špediterski ured</a:t>
            </a:r>
          </a:p>
          <a:p>
            <a:r>
              <a:rPr lang="hr-HR" sz="2600" dirty="0"/>
              <a:t>Servis kamiona</a:t>
            </a:r>
          </a:p>
          <a:p>
            <a:r>
              <a:rPr lang="hr-HR" sz="2600" dirty="0"/>
              <a:t>Stanica za dezinfekciju vozila*</a:t>
            </a:r>
          </a:p>
          <a:p>
            <a:r>
              <a:rPr lang="hr-HR" sz="2600" b="1" dirty="0"/>
              <a:t>Vozač u jednom stajanju odrađuje dnevni/tjedni odmor, servis vozila, špediciju, higijenske potrepštine, utovar i istovar robe, puni gorivo.</a:t>
            </a:r>
          </a:p>
          <a:p>
            <a:pPr marL="0" indent="0">
              <a:buNone/>
            </a:pPr>
            <a:endParaRPr lang="hr-HR" dirty="0"/>
          </a:p>
          <a:p>
            <a:endParaRPr lang="hr-HR" dirty="0"/>
          </a:p>
          <a:p>
            <a:endParaRPr lang="hr-HR" dirty="0"/>
          </a:p>
          <a:p>
            <a:endParaRPr lang="hr-HR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7BBE83CD-2FC3-4C2C-94AE-C297666571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9702" y="4376403"/>
            <a:ext cx="3947510" cy="2116472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17BD6C40-DF62-4DCD-AB9F-F4D102D1FC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7306" y="2057525"/>
            <a:ext cx="5784694" cy="2251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3418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7D16EFC-0E6A-4204-B772-DAD24D1AE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DODATNI SADRŽAJI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1F6BC76-5196-493C-9561-43FB47378F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9193566" cy="4397622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hr-HR" sz="2400" dirty="0"/>
              <a:t>Mogućnost samostalne izgradnje dodatnih sadržaja ili ishođenje lokacijskih dozvola i naplata zakupa vlasnicima dodatnih objekata- Servis za kamione, restoran, praonica itd.</a:t>
            </a:r>
          </a:p>
          <a:p>
            <a:pPr>
              <a:lnSpc>
                <a:spcPct val="150000"/>
              </a:lnSpc>
            </a:pPr>
            <a:r>
              <a:rPr lang="hr-HR" sz="2400" dirty="0"/>
              <a:t>U slučaju zakupa stvara se siguran mjesečni prihod bez dodatnih troškova što povećava sigurnost investicije i olakšava financiranje projekta- manji rizik</a:t>
            </a:r>
          </a:p>
          <a:p>
            <a:pPr>
              <a:lnSpc>
                <a:spcPct val="150000"/>
              </a:lnSpc>
            </a:pPr>
            <a:r>
              <a:rPr lang="hr-HR" sz="2400" dirty="0"/>
              <a:t>Plaćanje zakupa po m2 ili postotku zarade</a:t>
            </a:r>
          </a:p>
        </p:txBody>
      </p:sp>
    </p:spTree>
    <p:extLst>
      <p:ext uri="{BB962C8B-B14F-4D97-AF65-F5344CB8AC3E}">
        <p14:creationId xmlns:p14="http://schemas.microsoft.com/office/powerpoint/2010/main" val="6061919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172163E-F273-41C4-94EA-234004BDD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FAZA 2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C4B9E321-6DCB-4E87-BE5A-86DEFB8B12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0217" y="1859872"/>
            <a:ext cx="10191566" cy="499812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hr-HR" sz="2000" b="1" dirty="0"/>
              <a:t>Izgradnja logističkog parka u sklopu kamionskog terminala</a:t>
            </a:r>
          </a:p>
          <a:p>
            <a:pPr>
              <a:lnSpc>
                <a:spcPct val="100000"/>
              </a:lnSpc>
            </a:pPr>
            <a:r>
              <a:rPr lang="hr-HR" sz="2000" dirty="0"/>
              <a:t>Predstavništva stranih logističkih firmi- najam prostora- novom regulativom EU poduzeća će biti primorana vraćati vozila u operativni centar jednom svakih 8 tjedana</a:t>
            </a:r>
          </a:p>
          <a:p>
            <a:pPr>
              <a:lnSpc>
                <a:spcPct val="100000"/>
              </a:lnSpc>
            </a:pPr>
            <a:r>
              <a:rPr lang="hr-HR" sz="2000" b="0" i="0" dirty="0">
                <a:effectLst/>
                <a:latin typeface="Arial" panose="020B0604020202020204" pitchFamily="34" charset="0"/>
              </a:rPr>
              <a:t>Prihvat i skladištenje roba u unutarnjem i međunarodnom prometu </a:t>
            </a:r>
            <a:endParaRPr lang="hr-HR" sz="2000" dirty="0"/>
          </a:p>
          <a:p>
            <a:pPr>
              <a:lnSpc>
                <a:spcPct val="100000"/>
              </a:lnSpc>
            </a:pPr>
            <a:r>
              <a:rPr lang="hr-HR" sz="2000" dirty="0">
                <a:latin typeface="Arial" panose="020B0604020202020204" pitchFamily="34" charset="0"/>
              </a:rPr>
              <a:t>I</a:t>
            </a:r>
            <a:r>
              <a:rPr lang="hr-HR" sz="2000" b="0" i="0" dirty="0">
                <a:effectLst/>
                <a:latin typeface="Arial" panose="020B0604020202020204" pitchFamily="34" charset="0"/>
              </a:rPr>
              <a:t>stovar, zaprimanje, čuvanje, prepakiranje, vaganje, carinjenje, cestovni i željeznički prijevoz i druge radnje s robama</a:t>
            </a:r>
          </a:p>
          <a:p>
            <a:pPr>
              <a:lnSpc>
                <a:spcPct val="100000"/>
              </a:lnSpc>
            </a:pPr>
            <a:r>
              <a:rPr lang="hr-HR" sz="2000" b="0" i="0" dirty="0">
                <a:effectLst/>
                <a:latin typeface="Arial" panose="020B0604020202020204" pitchFamily="34" charset="0"/>
              </a:rPr>
              <a:t>Solarne ćelije na objektima u sklopu parkinga- prodaja struje HEP-u</a:t>
            </a:r>
          </a:p>
          <a:p>
            <a:pPr>
              <a:lnSpc>
                <a:spcPct val="100000"/>
              </a:lnSpc>
            </a:pPr>
            <a:r>
              <a:rPr lang="hr-HR" sz="2000" b="1" u="sng" dirty="0">
                <a:latin typeface="Arial" panose="020B0604020202020204" pitchFamily="34" charset="0"/>
              </a:rPr>
              <a:t>Blizina ranžirnog kolodvora i ranžirnog kolosijeka Petrokemija- mogućnost korištenja u organizaciji željezničkog prijevoza najjeftinija vrsta transporta</a:t>
            </a:r>
            <a:endParaRPr lang="hr-HR" sz="2000" b="1" u="sng" dirty="0"/>
          </a:p>
        </p:txBody>
      </p:sp>
    </p:spTree>
    <p:extLst>
      <p:ext uri="{BB962C8B-B14F-4D97-AF65-F5344CB8AC3E}">
        <p14:creationId xmlns:p14="http://schemas.microsoft.com/office/powerpoint/2010/main" val="14928882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36D7675-74C7-4FCA-B6E4-37913A60F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 dirty="0"/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7AA0F8B9-9A45-4AEE-AB34-9F36E32C60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83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7433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3FB55FD-E2F7-420C-9E91-5B153920B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MARKETING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CC51C8C5-2E92-4401-A916-AD422B483B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782017" cy="4237824"/>
          </a:xfrm>
        </p:spPr>
        <p:txBody>
          <a:bodyPr/>
          <a:lstStyle/>
          <a:p>
            <a:r>
              <a:rPr lang="hr-HR" dirty="0"/>
              <a:t>Članstvo u Europskoj mreži sigurnih parkirališta</a:t>
            </a:r>
          </a:p>
          <a:p>
            <a:r>
              <a:rPr lang="hr-HR" dirty="0"/>
              <a:t>Postojeće mobilne aplikacije za vozače- booking za parkirna mjesta</a:t>
            </a:r>
          </a:p>
          <a:p>
            <a:r>
              <a:rPr lang="hr-HR" dirty="0"/>
              <a:t>Partnerstvo sa hrvatskim udrugama prijevoznika i radnika u prometu</a:t>
            </a:r>
          </a:p>
          <a:p>
            <a:r>
              <a:rPr lang="hr-HR" dirty="0"/>
              <a:t>Jedinstven projekt- prva privatna investicija takve vrste u RH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B1263613-EED7-41A7-B832-5A19A5D8FA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6145" y="493281"/>
            <a:ext cx="3337890" cy="2028232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27AE4F76-0CCB-4442-956D-ABE27A53F2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6145" y="5047183"/>
            <a:ext cx="3278889" cy="1445692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0BBD5947-4594-4DEF-B355-E9E1BF8F17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0285" y="2880356"/>
            <a:ext cx="3333750" cy="155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6040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DE84059-EB25-4F38-A0B3-F2756F245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OKVIRNA STRUKTURA ULAGANJA- faza 1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7DB0AAA-F7DC-4440-8C51-AF6D7EE05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685016" cy="4832627"/>
          </a:xfrm>
        </p:spPr>
        <p:txBody>
          <a:bodyPr>
            <a:normAutofit fontScale="92500" lnSpcReduction="10000"/>
          </a:bodyPr>
          <a:lstStyle/>
          <a:p>
            <a:r>
              <a:rPr lang="hr-HR" sz="2600" dirty="0"/>
              <a:t>Dostupno zemljište- 7-11ha- 7-25kn po m2</a:t>
            </a:r>
          </a:p>
          <a:p>
            <a:r>
              <a:rPr lang="hr-HR" sz="2600" dirty="0"/>
              <a:t>Obrada zemljišta i betoniranje- cca 750 kn po m2</a:t>
            </a:r>
          </a:p>
          <a:p>
            <a:r>
              <a:rPr lang="hr-HR" sz="2600" dirty="0"/>
              <a:t>Montažni objekti na parkiralištu; sanitarni čvor (wc, tuš kabine, praonica rublja), restoran, auto servis, praonica za kamione</a:t>
            </a:r>
          </a:p>
          <a:p>
            <a:r>
              <a:rPr lang="hr-HR" sz="2600" dirty="0"/>
              <a:t>Benzinska postaja</a:t>
            </a:r>
          </a:p>
          <a:p>
            <a:r>
              <a:rPr lang="hr-HR" sz="2600" dirty="0"/>
              <a:t>Građevinska dozvola</a:t>
            </a:r>
          </a:p>
          <a:p>
            <a:r>
              <a:rPr lang="hr-HR" sz="2600" dirty="0"/>
              <a:t>Izrada projekta</a:t>
            </a:r>
          </a:p>
          <a:p>
            <a:r>
              <a:rPr lang="hr-HR" sz="2600" dirty="0"/>
              <a:t>Ostali radovi- ograda, rampe, rasvjeta, nadzor </a:t>
            </a:r>
          </a:p>
          <a:p>
            <a:pPr marL="0" indent="0">
              <a:buNone/>
            </a:pPr>
            <a:r>
              <a:rPr lang="hr-HR" sz="2600" dirty="0"/>
              <a:t>OSTALI TROŠKOVI</a:t>
            </a:r>
          </a:p>
          <a:p>
            <a:r>
              <a:rPr lang="hr-HR" sz="2600" dirty="0"/>
              <a:t>Vodni doprinosi- 0,12 kn po m2</a:t>
            </a:r>
          </a:p>
          <a:p>
            <a:r>
              <a:rPr lang="hr-HR" sz="2600" dirty="0"/>
              <a:t>Lokacijske dozvole za dodatne objekte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574903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AAC0E47-024C-4ECA-9EA5-2B562D385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UVOD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B657E70-1E54-4CCA-A920-556A528B49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4918"/>
            <a:ext cx="10613994" cy="5228946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hr-HR" sz="8000" dirty="0"/>
              <a:t>Na europskim autocestama kronično nedostaje parkirnih mjesta za teretna vozila </a:t>
            </a:r>
          </a:p>
          <a:p>
            <a:pPr>
              <a:lnSpc>
                <a:spcPct val="120000"/>
              </a:lnSpc>
            </a:pPr>
            <a:r>
              <a:rPr lang="hr-HR" sz="8000" dirty="0"/>
              <a:t>Propisi EU – Uredba EZ br. 561/2006 – o vremenima rada i odmora vozača kamiona</a:t>
            </a:r>
          </a:p>
          <a:p>
            <a:pPr>
              <a:lnSpc>
                <a:spcPct val="120000"/>
              </a:lnSpc>
            </a:pPr>
            <a:r>
              <a:rPr lang="hr-HR" sz="8000" dirty="0"/>
              <a:t>Maksimalno vrijeme vožnje 4 1⁄2 sata, maksimalno dnevno vrijeme vožnje 9 sati- tjedni odmor vozača kamiona smatra se noćenjem u „čvrstom krevetu”</a:t>
            </a:r>
          </a:p>
          <a:p>
            <a:pPr>
              <a:lnSpc>
                <a:spcPct val="120000"/>
              </a:lnSpc>
            </a:pPr>
            <a:r>
              <a:rPr lang="hr-HR" sz="8000" dirty="0"/>
              <a:t>EU uvjetovala RH da do 2025.godine mora poboljšati infrastrukturu za parking i prihvat kamiona- mogućnost sufinanciranja EU putem EU fondova</a:t>
            </a:r>
          </a:p>
          <a:p>
            <a:pPr>
              <a:lnSpc>
                <a:spcPct val="120000"/>
              </a:lnSpc>
            </a:pPr>
            <a:r>
              <a:rPr lang="hr-HR" sz="8000" dirty="0"/>
              <a:t>Hrvatska ulaskom u Schengen postaje nova kontrolna točka za kamionski prijevoz</a:t>
            </a:r>
          </a:p>
          <a:p>
            <a:pPr marL="0" indent="0">
              <a:buNone/>
            </a:pPr>
            <a:endParaRPr lang="hr-HR" sz="8000" b="1" dirty="0"/>
          </a:p>
          <a:p>
            <a:r>
              <a:rPr lang="hr-HR" sz="8000" b="1" dirty="0"/>
              <a:t>Broj parkirališnih mjesta u RH-491</a:t>
            </a:r>
          </a:p>
          <a:p>
            <a:pPr marL="0" indent="0">
              <a:buNone/>
            </a:pPr>
            <a:endParaRPr lang="hr-HR" sz="8000" b="1" dirty="0"/>
          </a:p>
          <a:p>
            <a:r>
              <a:rPr lang="hr-HR" sz="8000" b="1" dirty="0"/>
              <a:t>Parkirališnih mjesta za kamione koji prevoze opasne tvari- 14</a:t>
            </a:r>
          </a:p>
          <a:p>
            <a:endParaRPr lang="hr-HR" sz="8000" b="1" dirty="0"/>
          </a:p>
          <a:p>
            <a:r>
              <a:rPr lang="hr-HR" sz="8000" b="1" dirty="0"/>
              <a:t>Robni terminal Jankomir- jedina lokacija u RH specijalizirana za kamionski promet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7884414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DC67F3B-41E8-4098-8735-5CA644157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LOKACIJA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9606FD6A-527A-4B75-93F7-B18988E338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993"/>
            <a:ext cx="12191999" cy="6857999"/>
          </a:xfrm>
        </p:spPr>
      </p:pic>
    </p:spTree>
    <p:extLst>
      <p:ext uri="{BB962C8B-B14F-4D97-AF65-F5344CB8AC3E}">
        <p14:creationId xmlns:p14="http://schemas.microsoft.com/office/powerpoint/2010/main" val="7309250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BB7918E-8860-4E19-A936-08BCBB8AD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585645B4-3797-46C5-A18D-E9D3E84BDF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229" y="-434"/>
            <a:ext cx="12232229" cy="6880628"/>
          </a:xfrm>
        </p:spPr>
      </p:pic>
    </p:spTree>
    <p:extLst>
      <p:ext uri="{BB962C8B-B14F-4D97-AF65-F5344CB8AC3E}">
        <p14:creationId xmlns:p14="http://schemas.microsoft.com/office/powerpoint/2010/main" val="34287219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C2C31F9-5D92-4E8A-9177-0A7FAB6D7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FINANCIRANJE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BE68D04D-1A85-470C-970A-B884FA20CE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7701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hr-HR" dirty="0"/>
          </a:p>
          <a:p>
            <a:r>
              <a:rPr lang="hr-HR" sz="2400" dirty="0"/>
              <a:t>Vlastito učešće 30-40%</a:t>
            </a:r>
          </a:p>
          <a:p>
            <a:r>
              <a:rPr lang="hr-HR" sz="2400" dirty="0"/>
              <a:t>Mogućnost financiranja putem komercijalnih kredita, HBOR-a, EU fondova </a:t>
            </a:r>
          </a:p>
          <a:p>
            <a:r>
              <a:rPr lang="hr-HR" sz="2400" dirty="0"/>
              <a:t>Jamstva HAMAG-BICRO</a:t>
            </a:r>
          </a:p>
          <a:p>
            <a:r>
              <a:rPr lang="hr-HR" sz="2400" dirty="0"/>
              <a:t>Odgoda otplate kredita 4 godine</a:t>
            </a:r>
          </a:p>
          <a:p>
            <a:r>
              <a:rPr lang="hr-HR" sz="2400" dirty="0"/>
              <a:t>Kutina i županija sufinanciraju do 3% kamate</a:t>
            </a:r>
          </a:p>
          <a:p>
            <a:r>
              <a:rPr lang="hr-HR" sz="2400" dirty="0"/>
              <a:t>Odgoda plaćanja komunalne naknade i doprinosa 5 godina</a:t>
            </a:r>
          </a:p>
        </p:txBody>
      </p:sp>
    </p:spTree>
    <p:extLst>
      <p:ext uri="{BB962C8B-B14F-4D97-AF65-F5344CB8AC3E}">
        <p14:creationId xmlns:p14="http://schemas.microsoft.com/office/powerpoint/2010/main" val="15018973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4374C69-30A9-45B0-89D2-4F52D79F4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POSLOVNO OKRUŽENJE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DFB913D0-9887-40DE-A5A9-14D7D646DC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7062926" cy="4770483"/>
          </a:xfrm>
        </p:spPr>
        <p:txBody>
          <a:bodyPr>
            <a:normAutofit fontScale="92500"/>
          </a:bodyPr>
          <a:lstStyle/>
          <a:p>
            <a:r>
              <a:rPr lang="hr-HR" dirty="0"/>
              <a:t>Petrokemija- poduzeće koje se oporavlja. 2019. god. neto dobit 29 milijuna kuna- potencijalni poslovni partner</a:t>
            </a:r>
          </a:p>
          <a:p>
            <a:pPr marL="0" indent="0">
              <a:buNone/>
            </a:pPr>
            <a:endParaRPr lang="hr-HR" dirty="0"/>
          </a:p>
          <a:p>
            <a:r>
              <a:rPr lang="hr-HR" dirty="0"/>
              <a:t>PPD (ENNA grupa)- pokreće projekt „Eko reci park”. Ulaganje od 1.25 milijardi kuna, 200 novozaposlenih. Projekt se planira realizirati na parceli koja se nalazi odmah do predložene lokacije investicije. Potencijalan poslovna suradnja- CKTZ organizira prijevoz recikliranog materijala, skladištenje, parking za PPD kamione itd.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hr-HR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858143B3-71AB-4DB8-930B-ACA6A6E6D7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6940" y="3282834"/>
            <a:ext cx="3909735" cy="2344492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806BCE0C-56DC-420A-9386-C66CEC024B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6536" y="1185931"/>
            <a:ext cx="3225553" cy="2160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479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49401C7-8014-4FE7-9548-479BFDFF7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POSLOVNO OKRUŽENJE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71807EE-DAB5-4CD5-8EEC-F55722C944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hr-HR" b="0" i="0" u="none" strike="noStrike" dirty="0">
                <a:solidFill>
                  <a:srgbClr val="0078BF"/>
                </a:solidFill>
                <a:effectLst/>
                <a:latin typeface="Roboto"/>
                <a:hlinkClick r:id="rId2"/>
              </a:rPr>
              <a:t>AGRIVI d.o.o.</a:t>
            </a:r>
            <a:endParaRPr lang="hr-HR" b="0" i="0" dirty="0">
              <a:solidFill>
                <a:srgbClr val="7A7A7A"/>
              </a:solidFill>
              <a:effectLst/>
              <a:latin typeface="Roboto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hr-HR" b="0" i="0" u="none" strike="noStrike" dirty="0">
                <a:solidFill>
                  <a:srgbClr val="222222"/>
                </a:solidFill>
                <a:effectLst/>
                <a:latin typeface="Roboto"/>
                <a:hlinkClick r:id="rId3"/>
              </a:rPr>
              <a:t>ALMOS d.o.o.</a:t>
            </a:r>
            <a:endParaRPr lang="hr-HR" b="0" i="0" dirty="0">
              <a:solidFill>
                <a:srgbClr val="7A7A7A"/>
              </a:solidFill>
              <a:effectLst/>
              <a:latin typeface="Roboto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hr-HR" b="0" i="0" u="none" strike="noStrike" dirty="0">
                <a:solidFill>
                  <a:srgbClr val="222222"/>
                </a:solidFill>
                <a:effectLst/>
                <a:latin typeface="Roboto"/>
                <a:hlinkClick r:id="rId4"/>
              </a:rPr>
              <a:t>CJEVOMONT d.o.o.</a:t>
            </a:r>
            <a:endParaRPr lang="hr-HR" b="0" i="0" dirty="0">
              <a:solidFill>
                <a:srgbClr val="7A7A7A"/>
              </a:solidFill>
              <a:effectLst/>
              <a:latin typeface="Roboto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hr-HR" b="0" i="0" u="none" strike="noStrike" dirty="0">
                <a:solidFill>
                  <a:srgbClr val="222222"/>
                </a:solidFill>
                <a:effectLst/>
                <a:latin typeface="Roboto"/>
                <a:hlinkClick r:id="rId5"/>
              </a:rPr>
              <a:t>HIDRAULIKA d.d.</a:t>
            </a:r>
            <a:endParaRPr lang="hr-HR" b="0" i="0" dirty="0">
              <a:solidFill>
                <a:srgbClr val="7A7A7A"/>
              </a:solidFill>
              <a:effectLst/>
              <a:latin typeface="Roboto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hr-HR" b="0" i="0" u="none" strike="noStrike" dirty="0">
                <a:solidFill>
                  <a:srgbClr val="222222"/>
                </a:solidFill>
                <a:effectLst/>
                <a:latin typeface="Roboto"/>
                <a:hlinkClick r:id="rId6"/>
              </a:rPr>
              <a:t>KLIK PAR d.o.o.</a:t>
            </a:r>
            <a:endParaRPr lang="hr-HR" b="0" i="0" dirty="0">
              <a:solidFill>
                <a:srgbClr val="7A7A7A"/>
              </a:solidFill>
              <a:effectLst/>
              <a:latin typeface="Roboto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hr-HR" b="0" i="0" u="none" strike="noStrike" dirty="0">
                <a:solidFill>
                  <a:srgbClr val="222222"/>
                </a:solidFill>
                <a:effectLst/>
                <a:latin typeface="Roboto"/>
                <a:hlinkClick r:id="rId7"/>
              </a:rPr>
              <a:t>MESSER CROATIA PLIN d.o.o.</a:t>
            </a:r>
            <a:endParaRPr lang="hr-HR" b="0" i="0" dirty="0">
              <a:solidFill>
                <a:srgbClr val="7A7A7A"/>
              </a:solidFill>
              <a:effectLst/>
              <a:latin typeface="Roboto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hr-HR" b="0" i="0" u="none" strike="noStrike" dirty="0">
                <a:solidFill>
                  <a:srgbClr val="222222"/>
                </a:solidFill>
                <a:effectLst/>
                <a:latin typeface="Roboto"/>
                <a:hlinkClick r:id="rId8"/>
              </a:rPr>
              <a:t>MONTAŽER SMOLA d.o.o.</a:t>
            </a:r>
            <a:endParaRPr lang="hr-HR" b="0" i="0" dirty="0">
              <a:solidFill>
                <a:srgbClr val="7A7A7A"/>
              </a:solidFill>
              <a:effectLst/>
              <a:latin typeface="Roboto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hr-HR" b="0" i="0" u="none" strike="noStrike" dirty="0">
                <a:solidFill>
                  <a:srgbClr val="222222"/>
                </a:solidFill>
                <a:effectLst/>
                <a:latin typeface="Roboto"/>
                <a:hlinkClick r:id="rId9"/>
              </a:rPr>
              <a:t>OMNI ASPECT d.o.o.</a:t>
            </a:r>
            <a:endParaRPr lang="hr-HR" b="0" i="0" dirty="0">
              <a:solidFill>
                <a:srgbClr val="7A7A7A"/>
              </a:solidFill>
              <a:effectLst/>
              <a:latin typeface="Roboto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hr-HR" b="0" i="0" u="none" strike="noStrike" dirty="0">
                <a:solidFill>
                  <a:srgbClr val="222222"/>
                </a:solidFill>
                <a:effectLst/>
                <a:latin typeface="Roboto"/>
                <a:hlinkClick r:id="rId10"/>
              </a:rPr>
              <a:t>PETROKEMIJA d.d.</a:t>
            </a:r>
            <a:endParaRPr lang="hr-HR" b="0" i="0" dirty="0">
              <a:solidFill>
                <a:srgbClr val="7A7A7A"/>
              </a:solidFill>
              <a:effectLst/>
              <a:latin typeface="Roboto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hr-HR" b="0" i="0" u="none" strike="noStrike" dirty="0">
                <a:solidFill>
                  <a:srgbClr val="222222"/>
                </a:solidFill>
                <a:effectLst/>
                <a:latin typeface="Roboto"/>
                <a:hlinkClick r:id="rId11"/>
              </a:rPr>
              <a:t>SELK d.d.</a:t>
            </a:r>
            <a:endParaRPr lang="hr-HR" b="0" i="0" dirty="0">
              <a:solidFill>
                <a:srgbClr val="7A7A7A"/>
              </a:solidFill>
              <a:effectLst/>
              <a:latin typeface="Roboto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hr-HR" b="0" i="0" u="none" strike="noStrike" dirty="0">
                <a:solidFill>
                  <a:srgbClr val="222222"/>
                </a:solidFill>
                <a:effectLst/>
                <a:latin typeface="Roboto"/>
                <a:hlinkClick r:id="rId12"/>
              </a:rPr>
              <a:t>ŠMIT ELECTRONIC d.o.o.</a:t>
            </a:r>
            <a:br>
              <a:rPr lang="hr-HR" b="0" i="0" u="none" strike="noStrike" dirty="0">
                <a:solidFill>
                  <a:srgbClr val="222222"/>
                </a:solidFill>
                <a:effectLst/>
                <a:latin typeface="Roboto"/>
                <a:hlinkClick r:id="rId12"/>
              </a:rPr>
            </a:br>
            <a:endParaRPr lang="hr-HR" b="0" i="0" dirty="0">
              <a:solidFill>
                <a:srgbClr val="7A7A7A"/>
              </a:solidFill>
              <a:effectLst/>
              <a:latin typeface="Roboto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hr-HR" b="0" i="0" u="none" strike="noStrike" dirty="0">
                <a:solidFill>
                  <a:srgbClr val="222222"/>
                </a:solidFill>
                <a:effectLst/>
                <a:latin typeface="Roboto"/>
                <a:hlinkClick r:id="rId13"/>
              </a:rPr>
              <a:t>TURBOMEHANIKA d.o.o.</a:t>
            </a:r>
            <a:endParaRPr lang="hr-HR" b="0" i="0" dirty="0">
              <a:solidFill>
                <a:srgbClr val="7A7A7A"/>
              </a:solidFill>
              <a:effectLst/>
              <a:latin typeface="Roboto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hr-HR" b="0" i="0" u="none" strike="noStrike" dirty="0">
                <a:solidFill>
                  <a:srgbClr val="222222"/>
                </a:solidFill>
                <a:effectLst/>
                <a:latin typeface="Roboto"/>
                <a:hlinkClick r:id="rId14"/>
              </a:rPr>
              <a:t>ZIEGLER d.o.o.</a:t>
            </a:r>
            <a:endParaRPr lang="hr-HR" b="0" i="0" dirty="0">
              <a:solidFill>
                <a:srgbClr val="7A7A7A"/>
              </a:solidFill>
              <a:effectLst/>
              <a:latin typeface="Roboto"/>
            </a:endParaRP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7693121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94CB767-865C-41E0-B27C-536FE83A0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SAŽETAK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D161403F-4285-4D3A-BE11-7D5D8C25E7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6039"/>
            <a:ext cx="10835936" cy="51168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hr-HR" sz="2600" dirty="0"/>
          </a:p>
          <a:p>
            <a:r>
              <a:rPr lang="hr-HR" sz="2600" dirty="0"/>
              <a:t>Dobra lokacija i povoljna cijena zemljišta- povećanje vrijednosti nakon realizacije najavljenih projekata (ENNA i Petrokemija)</a:t>
            </a:r>
          </a:p>
          <a:p>
            <a:r>
              <a:rPr lang="hr-HR" sz="2600" dirty="0"/>
              <a:t>Projekt sa dodanim vrijednostima- zakupi+ potencijalna suradnja sa drugim tvrtkama u okruženju</a:t>
            </a:r>
          </a:p>
          <a:p>
            <a:r>
              <a:rPr lang="hr-HR" sz="2600" dirty="0"/>
              <a:t>Mogućnost ulaska u projekt sa više partnera (Auto-Hrvatska, Crodux ili neka druga naftna kompanija, Lonia, Logističke firme iz inozemstva…) </a:t>
            </a:r>
          </a:p>
          <a:p>
            <a:r>
              <a:rPr lang="hr-HR" sz="2600" dirty="0"/>
              <a:t>Jedinstven projekt važan za RH&gt; PR+ politička podrška</a:t>
            </a:r>
          </a:p>
          <a:p>
            <a:r>
              <a:rPr lang="hr-HR" sz="2600" dirty="0"/>
              <a:t>Nisko rizično ulaganje- cijena realizacije+ više izvora prihoda</a:t>
            </a:r>
          </a:p>
          <a:p>
            <a:r>
              <a:rPr lang="hr-HR" sz="2600" dirty="0"/>
              <a:t>Pozitivno poslovno okruženje- sufinanciranje kamate, oslobađanje doprinosa, sufinanciranje zapošljavanja</a:t>
            </a:r>
          </a:p>
          <a:p>
            <a:r>
              <a:rPr lang="hr-HR" sz="2600" dirty="0"/>
              <a:t>Mogućnost proširenja projekta u mrežu parkirališta i izvan RH</a:t>
            </a:r>
          </a:p>
          <a:p>
            <a:pPr marL="0" indent="0">
              <a:buNone/>
            </a:pPr>
            <a:endParaRPr lang="hr-HR" dirty="0"/>
          </a:p>
          <a:p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519839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81B503A-4199-43A2-A981-5F6C7135D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ROBNI TERMINAL JANKOMIR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F27BD8F5-DBE8-4FE4-AFA5-2E42B94772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724" y="1230668"/>
            <a:ext cx="10004146" cy="5627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796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6F8A0E7-42AD-43E1-A2D2-46191CF41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ROBNI TERMINAL JANKOMIR</a:t>
            </a:r>
          </a:p>
        </p:txBody>
      </p:sp>
      <p:pic>
        <p:nvPicPr>
          <p:cNvPr id="15" name="Rezervirano mjesto sadržaja 14">
            <a:extLst>
              <a:ext uri="{FF2B5EF4-FFF2-40B4-BE49-F238E27FC236}">
                <a16:creationId xmlns:a16="http://schemas.microsoft.com/office/drawing/2014/main" id="{6A207486-2AC9-46E9-A9DA-7E191EFC8B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1268081"/>
            <a:ext cx="10116845" cy="5514459"/>
          </a:xfrm>
        </p:spPr>
      </p:pic>
    </p:spTree>
    <p:extLst>
      <p:ext uri="{BB962C8B-B14F-4D97-AF65-F5344CB8AC3E}">
        <p14:creationId xmlns:p14="http://schemas.microsoft.com/office/powerpoint/2010/main" val="1109291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781242C-AF11-4B86-899F-23D53982A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ROBNI TERMINAL JANKOMIR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0036163D-D355-4F20-B721-E4B84CCCB0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017" y="1346251"/>
            <a:ext cx="9401452" cy="5511749"/>
          </a:xfrm>
        </p:spPr>
      </p:pic>
    </p:spTree>
    <p:extLst>
      <p:ext uri="{BB962C8B-B14F-4D97-AF65-F5344CB8AC3E}">
        <p14:creationId xmlns:p14="http://schemas.microsoft.com/office/powerpoint/2010/main" val="584462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FFBFC04-8DBA-4D56-A3A6-8087DD42C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ZAŠTO KUTINA?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670E35FB-6C81-4A14-9BA0-A8AE37393A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hr-HR" dirty="0"/>
              <a:t>Industrijsko – logistička zona Kutina nalazi se uz autocestu A3</a:t>
            </a:r>
          </a:p>
          <a:p>
            <a:pPr>
              <a:lnSpc>
                <a:spcPct val="120000"/>
              </a:lnSpc>
            </a:pPr>
            <a:r>
              <a:rPr lang="hr-HR" dirty="0"/>
              <a:t>Autocesta A3 je druga autocesta po duljini u RH</a:t>
            </a:r>
          </a:p>
          <a:p>
            <a:pPr>
              <a:lnSpc>
                <a:spcPct val="120000"/>
              </a:lnSpc>
            </a:pPr>
            <a:r>
              <a:rPr lang="hr-HR" dirty="0"/>
              <a:t>Dionica od Bregane do Lipovca</a:t>
            </a:r>
          </a:p>
          <a:p>
            <a:pPr>
              <a:lnSpc>
                <a:spcPct val="120000"/>
              </a:lnSpc>
            </a:pPr>
            <a:r>
              <a:rPr lang="hr-HR" dirty="0"/>
              <a:t>Ova autocesta ima lokalni, regionalni i veliki međunarodni značaj  Dio je Paneuropskog cestovnog koridora 10, koji spaja istočnu i zapadnu Europu</a:t>
            </a:r>
          </a:p>
          <a:p>
            <a:pPr>
              <a:lnSpc>
                <a:spcPct val="120000"/>
              </a:lnSpc>
            </a:pPr>
            <a:r>
              <a:rPr lang="hr-HR" b="1" dirty="0"/>
              <a:t>1.840.509 kamiona godišnje kroz A3</a:t>
            </a:r>
          </a:p>
          <a:p>
            <a:pPr>
              <a:lnSpc>
                <a:spcPct val="120000"/>
              </a:lnSpc>
            </a:pPr>
            <a:r>
              <a:rPr lang="hr-HR" b="1" dirty="0"/>
              <a:t>Državnom cestom D 45 povezana je preko Virovitice s Mađarskom i ostalim istočnim zemljama što je ujedno i koridor trgovinskog transporta.</a:t>
            </a:r>
          </a:p>
          <a:p>
            <a:pPr>
              <a:lnSpc>
                <a:spcPct val="120000"/>
              </a:lnSpc>
            </a:pPr>
            <a:r>
              <a:rPr lang="hr-HR" b="1" dirty="0"/>
              <a:t>Kroz grad Kutinu godišnje prođe oko 300.000 kamiona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F2E8782C-AAD3-4CB9-94B4-20C2A4701C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014757" y="96295"/>
            <a:ext cx="3339043" cy="3188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185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57EB08A-2DD3-412B-AF9A-C3A8F0703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ZAŠTO KUTINA?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0E245CE-E787-49A1-A9A5-C75B75179C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9821"/>
            <a:ext cx="11102266" cy="4722921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10000"/>
              </a:lnSpc>
            </a:pPr>
            <a:r>
              <a:rPr lang="hr-HR" dirty="0"/>
              <a:t>Cijena zemljišta- 7-25kn po m2- ovisno o vrsti investicije</a:t>
            </a:r>
          </a:p>
          <a:p>
            <a:pPr>
              <a:lnSpc>
                <a:spcPct val="110000"/>
              </a:lnSpc>
            </a:pPr>
            <a:r>
              <a:rPr lang="hr-HR" dirty="0"/>
              <a:t>Komunalni doprinos: oslobađanje plaćanja najmanje 75% od izračunatog iznosa</a:t>
            </a:r>
          </a:p>
          <a:p>
            <a:pPr>
              <a:lnSpc>
                <a:spcPct val="110000"/>
              </a:lnSpc>
            </a:pPr>
            <a:r>
              <a:rPr lang="hr-HR" dirty="0"/>
              <a:t>Komunalna naknada: oslobađanje plaćanja u iznosu od 100% prvih 5 godina</a:t>
            </a:r>
          </a:p>
          <a:p>
            <a:pPr>
              <a:lnSpc>
                <a:spcPct val="110000"/>
              </a:lnSpc>
            </a:pPr>
            <a:r>
              <a:rPr lang="hr-HR" dirty="0"/>
              <a:t>Kreditna linija - subvencioniranje kamate u iznosu do 3%</a:t>
            </a:r>
          </a:p>
          <a:p>
            <a:pPr>
              <a:lnSpc>
                <a:spcPct val="110000"/>
              </a:lnSpc>
            </a:pPr>
            <a:r>
              <a:rPr lang="hr-HR" dirty="0"/>
              <a:t>Sufinanciranje novozaposlenih osoba</a:t>
            </a:r>
          </a:p>
          <a:p>
            <a:pPr>
              <a:lnSpc>
                <a:spcPct val="110000"/>
              </a:lnSpc>
            </a:pPr>
            <a:r>
              <a:rPr lang="hr-HR" dirty="0"/>
              <a:t>Pomoć investitorima prilikom izrade potrebne dokumentacije (lokacijske i građevinske dozvole, pravne i druge usluge )- u gradu se nalazi ured za prostorno uređenje što daje beneficije kod ishođenja građevinskih i lokacijskih dozvola</a:t>
            </a:r>
          </a:p>
          <a:p>
            <a:pPr>
              <a:lnSpc>
                <a:spcPct val="110000"/>
              </a:lnSpc>
            </a:pPr>
            <a:r>
              <a:rPr lang="hr-HR" dirty="0"/>
              <a:t>Moguće utvrditi i drugačije uvjete poticaja kao posebne pogodnosti za pojedine investitore ukoliko predmetne investicije imaju značajan utjecaj na razvoj gospodarstva u Gradu Kutini</a:t>
            </a:r>
          </a:p>
          <a:p>
            <a:pPr>
              <a:lnSpc>
                <a:spcPct val="110000"/>
              </a:lnSpc>
            </a:pPr>
            <a:r>
              <a:rPr lang="hr-HR" dirty="0"/>
              <a:t>Grad osigurava komunalne priključke i prilaznu cestu parceli- ovisno o pregovorima</a:t>
            </a:r>
          </a:p>
        </p:txBody>
      </p:sp>
    </p:spTree>
    <p:extLst>
      <p:ext uri="{BB962C8B-B14F-4D97-AF65-F5344CB8AC3E}">
        <p14:creationId xmlns:p14="http://schemas.microsoft.com/office/powerpoint/2010/main" val="3611105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8913945-CA4A-4AAC-977B-643B5B2E7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ZAŠTO KUTINA?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A83D7C4-F571-4AF1-AE3A-0CAD74006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640627" cy="4667250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hr-HR" sz="2000" b="0" i="0" dirty="0">
                <a:effectLst/>
                <a:latin typeface="+mj-lt"/>
              </a:rPr>
              <a:t>Električna energija: osigurano – min. 13 + 8 MW s mogućnošću povećanja i eventualnog dodatnog dobavnog pravca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hr-HR" sz="2000" b="0" i="0" dirty="0">
                <a:effectLst/>
                <a:latin typeface="+mj-lt"/>
              </a:rPr>
              <a:t>Plin: osigurano – min. 12.000 m3/h s mogućnošću povećanja (blizina magistralnog plinovoda)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hr-HR" sz="2000" b="0" i="0" dirty="0">
                <a:effectLst/>
                <a:latin typeface="+mj-lt"/>
              </a:rPr>
              <a:t>Voda: osigurano – 480 m3 /dan s mogućnošću povećanja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hr-HR" sz="2000" b="0" i="0" dirty="0">
                <a:effectLst/>
                <a:latin typeface="+mj-lt"/>
              </a:rPr>
              <a:t>Blizina glavnog kolektora i pročišćivača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hr-HR" sz="2000" b="0" i="0" dirty="0">
                <a:effectLst/>
                <a:latin typeface="+mj-lt"/>
              </a:rPr>
              <a:t>Carinska ispostava – osigurana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hr-HR" sz="2000" b="0" i="0" dirty="0">
                <a:effectLst/>
                <a:latin typeface="+mj-lt"/>
              </a:rPr>
              <a:t>Izlaz na autocestu: osiguran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hr-HR" sz="2000" b="0" i="0" dirty="0">
                <a:effectLst/>
                <a:latin typeface="+mj-lt"/>
              </a:rPr>
              <a:t>Željeznički industrijski kolosijek s radom 24h na dan na lokaciji: moguće izgraditi – udaljenost cca 0,5 km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8167394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1F79FA8-B94C-4E25-83BE-62D1C1B94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E44F9ADC-66FB-438B-AB38-89C4B22C89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446493" cy="7001152"/>
          </a:xfrm>
        </p:spPr>
      </p:pic>
    </p:spTree>
    <p:extLst>
      <p:ext uri="{BB962C8B-B14F-4D97-AF65-F5344CB8AC3E}">
        <p14:creationId xmlns:p14="http://schemas.microsoft.com/office/powerpoint/2010/main" val="4076488620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VTI">
  <a:themeElements>
    <a:clrScheme name="Gradient">
      <a:dk1>
        <a:sysClr val="windowText" lastClr="000000"/>
      </a:dk1>
      <a:lt1>
        <a:sysClr val="window" lastClr="FFFFFF"/>
      </a:lt1>
      <a:dk2>
        <a:srgbClr val="10013F"/>
      </a:dk2>
      <a:lt2>
        <a:srgbClr val="F2F0FF"/>
      </a:lt2>
      <a:accent1>
        <a:srgbClr val="814DFF"/>
      </a:accent1>
      <a:accent2>
        <a:srgbClr val="243FFF"/>
      </a:accent2>
      <a:accent3>
        <a:srgbClr val="FF83B6"/>
      </a:accent3>
      <a:accent4>
        <a:srgbClr val="FF9022"/>
      </a:accent4>
      <a:accent5>
        <a:srgbClr val="FF1F85"/>
      </a:accent5>
      <a:accent6>
        <a:srgbClr val="1A98FF"/>
      </a:accent6>
      <a:hlink>
        <a:srgbClr val="0563C1"/>
      </a:hlink>
      <a:folHlink>
        <a:srgbClr val="954F72"/>
      </a:folHlink>
    </a:clrScheme>
    <a:fontScheme name="Univers">
      <a:majorFont>
        <a:latin typeface="Univers"/>
        <a:ea typeface=""/>
        <a:cs typeface=""/>
      </a:majorFont>
      <a:minorFont>
        <a:latin typeface="Univer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VTI" id="{605F9078-86F9-4258-A3E1-F8EFF02AE8CC}" vid="{4848699B-BB01-41E3-9EC4-3D97DFE5292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1096</Words>
  <Application>Microsoft Office PowerPoint</Application>
  <PresentationFormat>Široki zaslon</PresentationFormat>
  <Paragraphs>125</Paragraphs>
  <Slides>25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25</vt:i4>
      </vt:variant>
    </vt:vector>
  </HeadingPairs>
  <TitlesOfParts>
    <vt:vector size="29" baseType="lpstr">
      <vt:lpstr>Arial</vt:lpstr>
      <vt:lpstr>Roboto</vt:lpstr>
      <vt:lpstr>Univers</vt:lpstr>
      <vt:lpstr>GradientVTI</vt:lpstr>
      <vt:lpstr>Kamionski terminal u industrijsko –logističkoj zoni Kutina</vt:lpstr>
      <vt:lpstr>UVOD</vt:lpstr>
      <vt:lpstr>ROBNI TERMINAL JANKOMIR</vt:lpstr>
      <vt:lpstr>ROBNI TERMINAL JANKOMIR</vt:lpstr>
      <vt:lpstr>ROBNI TERMINAL JANKOMIR</vt:lpstr>
      <vt:lpstr>ZAŠTO KUTINA?</vt:lpstr>
      <vt:lpstr>ZAŠTO KUTINA?</vt:lpstr>
      <vt:lpstr>ZAŠTO KUTINA?</vt:lpstr>
      <vt:lpstr>PowerPoint prezentacija</vt:lpstr>
      <vt:lpstr>PowerPoint prezentacija</vt:lpstr>
      <vt:lpstr>PowerPoint prezentacija</vt:lpstr>
      <vt:lpstr>PowerPoint prezentacija</vt:lpstr>
      <vt:lpstr>OPIS POTENCIJALNOG ULAGANJA-FAZA 1</vt:lpstr>
      <vt:lpstr>DODATNI SADRŽAJI </vt:lpstr>
      <vt:lpstr>DODATNI SADRŽAJI</vt:lpstr>
      <vt:lpstr>FAZA 2</vt:lpstr>
      <vt:lpstr>PowerPoint prezentacija</vt:lpstr>
      <vt:lpstr>MARKETING</vt:lpstr>
      <vt:lpstr>OKVIRNA STRUKTURA ULAGANJA- faza 1</vt:lpstr>
      <vt:lpstr>LOKACIJA</vt:lpstr>
      <vt:lpstr>PowerPoint prezentacija</vt:lpstr>
      <vt:lpstr>FINANCIRANJE</vt:lpstr>
      <vt:lpstr>POSLOVNO OKRUŽENJE</vt:lpstr>
      <vt:lpstr>POSLOVNO OKRUŽENJE</vt:lpstr>
      <vt:lpstr>SAŽETAK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Kamionski terminal u industrijsko –logističkoj zoni Kutina</dc:title>
  <dc:creator>dino bošnjaković</dc:creator>
  <cp:lastModifiedBy>dino bošnjaković</cp:lastModifiedBy>
  <cp:revision>61</cp:revision>
  <dcterms:created xsi:type="dcterms:W3CDTF">2020-09-06T15:29:31Z</dcterms:created>
  <dcterms:modified xsi:type="dcterms:W3CDTF">2020-09-08T15:35:18Z</dcterms:modified>
</cp:coreProperties>
</file>